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7" r:id="rId2"/>
    <p:sldId id="354" r:id="rId3"/>
    <p:sldId id="349" r:id="rId4"/>
    <p:sldId id="348" r:id="rId5"/>
    <p:sldId id="347" r:id="rId6"/>
    <p:sldId id="346" r:id="rId7"/>
    <p:sldId id="323" r:id="rId8"/>
    <p:sldId id="325" r:id="rId9"/>
    <p:sldId id="426" r:id="rId10"/>
    <p:sldId id="329" r:id="rId11"/>
    <p:sldId id="330" r:id="rId12"/>
    <p:sldId id="336" r:id="rId13"/>
    <p:sldId id="370" r:id="rId14"/>
    <p:sldId id="372" r:id="rId15"/>
    <p:sldId id="333" r:id="rId16"/>
    <p:sldId id="371" r:id="rId17"/>
    <p:sldId id="342" r:id="rId18"/>
    <p:sldId id="373" r:id="rId19"/>
    <p:sldId id="344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4" r:id="rId28"/>
    <p:sldId id="386" r:id="rId29"/>
    <p:sldId id="387" r:id="rId30"/>
    <p:sldId id="388" r:id="rId31"/>
    <p:sldId id="433" r:id="rId32"/>
    <p:sldId id="434" r:id="rId33"/>
    <p:sldId id="435" r:id="rId34"/>
    <p:sldId id="436" r:id="rId35"/>
    <p:sldId id="437" r:id="rId36"/>
    <p:sldId id="438" r:id="rId37"/>
    <p:sldId id="439" r:id="rId38"/>
    <p:sldId id="440" r:id="rId39"/>
    <p:sldId id="441" r:id="rId40"/>
    <p:sldId id="442" r:id="rId41"/>
    <p:sldId id="443" r:id="rId42"/>
    <p:sldId id="444" r:id="rId43"/>
    <p:sldId id="447" r:id="rId44"/>
    <p:sldId id="448" r:id="rId45"/>
    <p:sldId id="450" r:id="rId46"/>
    <p:sldId id="449" r:id="rId47"/>
    <p:sldId id="445" r:id="rId48"/>
    <p:sldId id="406" r:id="rId49"/>
    <p:sldId id="282" r:id="rId50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2" autoAdjust="0"/>
    <p:restoredTop sz="94671" autoAdjust="0"/>
  </p:normalViewPr>
  <p:slideViewPr>
    <p:cSldViewPr>
      <p:cViewPr>
        <p:scale>
          <a:sx n="63" d="100"/>
          <a:sy n="63" d="100"/>
        </p:scale>
        <p:origin x="-1104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542137-DC65-4524-8091-B0B298EA10CF}" type="doc">
      <dgm:prSet loTypeId="urn:microsoft.com/office/officeart/2005/8/layout/chevron1" loCatId="process" qsTypeId="urn:microsoft.com/office/officeart/2005/8/quickstyle/simple1" qsCatId="simple" csTypeId="urn:microsoft.com/office/officeart/2005/8/colors/accent1_1" csCatId="accent1" phldr="1"/>
      <dgm:spPr/>
    </dgm:pt>
    <dgm:pt modelId="{52DC2D62-1EC5-45FF-8F46-4EF1729C012E}">
      <dgm:prSet phldrT="[Текст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b="1" dirty="0" smtClean="0">
              <a:cs typeface="Arial" charset="0"/>
            </a:rPr>
            <a:t>Личностные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b="1" dirty="0" smtClean="0">
              <a:cs typeface="Arial" charset="0"/>
            </a:rPr>
            <a:t>качества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b="1" dirty="0" smtClean="0">
              <a:cs typeface="Times New Roman" pitchFamily="18" charset="0"/>
            </a:rPr>
            <a:t>мотив качества знаний, </a:t>
          </a:r>
          <a:r>
            <a:rPr lang="ru-RU" b="1" u="sng" dirty="0" smtClean="0">
              <a:cs typeface="Times New Roman" pitchFamily="18" charset="0"/>
            </a:rPr>
            <a:t>знания</a:t>
          </a:r>
          <a:endParaRPr lang="ru-RU" b="1" dirty="0" smtClean="0">
            <a:cs typeface="Arial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endParaRPr lang="ru-RU" dirty="0"/>
        </a:p>
      </dgm:t>
    </dgm:pt>
    <dgm:pt modelId="{AB699D3C-15F4-4424-AA40-DAF6FF269B7D}" type="parTrans" cxnId="{7B827142-AFD8-415E-B772-FECB125FA2D0}">
      <dgm:prSet/>
      <dgm:spPr/>
      <dgm:t>
        <a:bodyPr/>
        <a:lstStyle/>
        <a:p>
          <a:endParaRPr lang="ru-RU"/>
        </a:p>
      </dgm:t>
    </dgm:pt>
    <dgm:pt modelId="{C6D6DC9F-7CCE-40B2-BC88-6D935A2C1587}" type="sibTrans" cxnId="{7B827142-AFD8-415E-B772-FECB125FA2D0}">
      <dgm:prSet/>
      <dgm:spPr/>
      <dgm:t>
        <a:bodyPr/>
        <a:lstStyle/>
        <a:p>
          <a:endParaRPr lang="ru-RU"/>
        </a:p>
      </dgm:t>
    </dgm:pt>
    <dgm:pt modelId="{0A29FB5E-FB5D-40FD-B86E-1D15B749693E}">
      <dgm:prSet phldrT="[Текст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b="1" dirty="0" smtClean="0">
              <a:cs typeface="Times New Roman" pitchFamily="18" charset="0"/>
            </a:rPr>
            <a:t>Действие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b="1" dirty="0" smtClean="0">
              <a:cs typeface="Times New Roman" pitchFamily="18" charset="0"/>
            </a:rPr>
            <a:t>поведение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b="1" dirty="0" smtClean="0">
              <a:cs typeface="Times New Roman" pitchFamily="18" charset="0"/>
            </a:rPr>
            <a:t>Умения/ навыки</a:t>
          </a:r>
          <a:endParaRPr lang="ru-RU" dirty="0"/>
        </a:p>
      </dgm:t>
    </dgm:pt>
    <dgm:pt modelId="{76D68D2C-6D3A-4926-A2FD-464499B69621}" type="parTrans" cxnId="{388959AC-67E8-4893-A45E-8254ACDCE161}">
      <dgm:prSet/>
      <dgm:spPr/>
      <dgm:t>
        <a:bodyPr/>
        <a:lstStyle/>
        <a:p>
          <a:endParaRPr lang="ru-RU"/>
        </a:p>
      </dgm:t>
    </dgm:pt>
    <dgm:pt modelId="{27AC4272-9831-45D6-BC2A-35B74F57700C}" type="sibTrans" cxnId="{388959AC-67E8-4893-A45E-8254ACDCE161}">
      <dgm:prSet/>
      <dgm:spPr/>
      <dgm:t>
        <a:bodyPr/>
        <a:lstStyle/>
        <a:p>
          <a:endParaRPr lang="ru-RU"/>
        </a:p>
      </dgm:t>
    </dgm:pt>
    <dgm:pt modelId="{0F3C9BD6-EFE3-431A-9DB9-BF3509129B44}">
      <dgm:prSet phldrT="[Текст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b="1" dirty="0" smtClean="0">
              <a:cs typeface="Times New Roman" pitchFamily="18" charset="0"/>
            </a:rPr>
            <a:t>Результат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b="1" dirty="0" smtClean="0">
              <a:cs typeface="Times New Roman" pitchFamily="18" charset="0"/>
            </a:rPr>
            <a:t>показатели деятельности</a:t>
          </a:r>
          <a:endParaRPr lang="ru-RU" dirty="0"/>
        </a:p>
      </dgm:t>
    </dgm:pt>
    <dgm:pt modelId="{6629A791-6B76-431C-A4A6-16CD1EF97B10}" type="parTrans" cxnId="{E0DDCB47-16C1-4D4D-B005-32E480B57D92}">
      <dgm:prSet/>
      <dgm:spPr/>
      <dgm:t>
        <a:bodyPr/>
        <a:lstStyle/>
        <a:p>
          <a:endParaRPr lang="ru-RU"/>
        </a:p>
      </dgm:t>
    </dgm:pt>
    <dgm:pt modelId="{E8B440B8-7851-4523-8F0D-0D92521B47F5}" type="sibTrans" cxnId="{E0DDCB47-16C1-4D4D-B005-32E480B57D92}">
      <dgm:prSet/>
      <dgm:spPr/>
      <dgm:t>
        <a:bodyPr/>
        <a:lstStyle/>
        <a:p>
          <a:endParaRPr lang="ru-RU"/>
        </a:p>
      </dgm:t>
    </dgm:pt>
    <dgm:pt modelId="{447270CE-1A55-4379-88BF-E2F9AE303028}" type="pres">
      <dgm:prSet presAssocID="{AC542137-DC65-4524-8091-B0B298EA10CF}" presName="Name0" presStyleCnt="0">
        <dgm:presLayoutVars>
          <dgm:dir/>
          <dgm:animLvl val="lvl"/>
          <dgm:resizeHandles val="exact"/>
        </dgm:presLayoutVars>
      </dgm:prSet>
      <dgm:spPr/>
    </dgm:pt>
    <dgm:pt modelId="{DF2F7B69-A151-4E98-B9BD-E01995E9C6AE}" type="pres">
      <dgm:prSet presAssocID="{52DC2D62-1EC5-45FF-8F46-4EF1729C012E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8211E7-6D9F-42FB-B1F0-B0F247A1867A}" type="pres">
      <dgm:prSet presAssocID="{C6D6DC9F-7CCE-40B2-BC88-6D935A2C1587}" presName="parTxOnlySpace" presStyleCnt="0"/>
      <dgm:spPr/>
    </dgm:pt>
    <dgm:pt modelId="{05225F2D-8217-46D8-9E6F-93E58FE2810B}" type="pres">
      <dgm:prSet presAssocID="{0A29FB5E-FB5D-40FD-B86E-1D15B749693E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70CC8C-4BA4-4C3A-A8A9-1E4CAE66CB39}" type="pres">
      <dgm:prSet presAssocID="{27AC4272-9831-45D6-BC2A-35B74F57700C}" presName="parTxOnlySpace" presStyleCnt="0"/>
      <dgm:spPr/>
    </dgm:pt>
    <dgm:pt modelId="{74C1A90D-28BF-443D-A24E-39A4144EBC01}" type="pres">
      <dgm:prSet presAssocID="{0F3C9BD6-EFE3-431A-9DB9-BF3509129B44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045F3D-4243-4672-B292-77BF99D4E163}" type="presOf" srcId="{52DC2D62-1EC5-45FF-8F46-4EF1729C012E}" destId="{DF2F7B69-A151-4E98-B9BD-E01995E9C6AE}" srcOrd="0" destOrd="0" presId="urn:microsoft.com/office/officeart/2005/8/layout/chevron1"/>
    <dgm:cxn modelId="{388959AC-67E8-4893-A45E-8254ACDCE161}" srcId="{AC542137-DC65-4524-8091-B0B298EA10CF}" destId="{0A29FB5E-FB5D-40FD-B86E-1D15B749693E}" srcOrd="1" destOrd="0" parTransId="{76D68D2C-6D3A-4926-A2FD-464499B69621}" sibTransId="{27AC4272-9831-45D6-BC2A-35B74F57700C}"/>
    <dgm:cxn modelId="{E0DDCB47-16C1-4D4D-B005-32E480B57D92}" srcId="{AC542137-DC65-4524-8091-B0B298EA10CF}" destId="{0F3C9BD6-EFE3-431A-9DB9-BF3509129B44}" srcOrd="2" destOrd="0" parTransId="{6629A791-6B76-431C-A4A6-16CD1EF97B10}" sibTransId="{E8B440B8-7851-4523-8F0D-0D92521B47F5}"/>
    <dgm:cxn modelId="{7A026642-D0F1-489A-87D8-0951675A1924}" type="presOf" srcId="{AC542137-DC65-4524-8091-B0B298EA10CF}" destId="{447270CE-1A55-4379-88BF-E2F9AE303028}" srcOrd="0" destOrd="0" presId="urn:microsoft.com/office/officeart/2005/8/layout/chevron1"/>
    <dgm:cxn modelId="{7B827142-AFD8-415E-B772-FECB125FA2D0}" srcId="{AC542137-DC65-4524-8091-B0B298EA10CF}" destId="{52DC2D62-1EC5-45FF-8F46-4EF1729C012E}" srcOrd="0" destOrd="0" parTransId="{AB699D3C-15F4-4424-AA40-DAF6FF269B7D}" sibTransId="{C6D6DC9F-7CCE-40B2-BC88-6D935A2C1587}"/>
    <dgm:cxn modelId="{84803926-641E-44F4-9922-03E36CEB7289}" type="presOf" srcId="{0F3C9BD6-EFE3-431A-9DB9-BF3509129B44}" destId="{74C1A90D-28BF-443D-A24E-39A4144EBC01}" srcOrd="0" destOrd="0" presId="urn:microsoft.com/office/officeart/2005/8/layout/chevron1"/>
    <dgm:cxn modelId="{F214EF1E-5F46-404E-8AAC-3E0DA687B149}" type="presOf" srcId="{0A29FB5E-FB5D-40FD-B86E-1D15B749693E}" destId="{05225F2D-8217-46D8-9E6F-93E58FE2810B}" srcOrd="0" destOrd="0" presId="urn:microsoft.com/office/officeart/2005/8/layout/chevron1"/>
    <dgm:cxn modelId="{BEAF177E-2D2A-453F-8E3B-DB670D051F78}" type="presParOf" srcId="{447270CE-1A55-4379-88BF-E2F9AE303028}" destId="{DF2F7B69-A151-4E98-B9BD-E01995E9C6AE}" srcOrd="0" destOrd="0" presId="urn:microsoft.com/office/officeart/2005/8/layout/chevron1"/>
    <dgm:cxn modelId="{314E6DD5-6395-42BD-9A7C-F5E546CE6E1F}" type="presParOf" srcId="{447270CE-1A55-4379-88BF-E2F9AE303028}" destId="{C28211E7-6D9F-42FB-B1F0-B0F247A1867A}" srcOrd="1" destOrd="0" presId="urn:microsoft.com/office/officeart/2005/8/layout/chevron1"/>
    <dgm:cxn modelId="{65F1E9BC-E5A2-47C2-AAE6-2D4AFE602021}" type="presParOf" srcId="{447270CE-1A55-4379-88BF-E2F9AE303028}" destId="{05225F2D-8217-46D8-9E6F-93E58FE2810B}" srcOrd="2" destOrd="0" presId="urn:microsoft.com/office/officeart/2005/8/layout/chevron1"/>
    <dgm:cxn modelId="{2DDD117C-42B8-4701-83CE-D45CD502467E}" type="presParOf" srcId="{447270CE-1A55-4379-88BF-E2F9AE303028}" destId="{AC70CC8C-4BA4-4C3A-A8A9-1E4CAE66CB39}" srcOrd="3" destOrd="0" presId="urn:microsoft.com/office/officeart/2005/8/layout/chevron1"/>
    <dgm:cxn modelId="{F4479FA6-3E65-4810-8AD7-542F5A6D877D}" type="presParOf" srcId="{447270CE-1A55-4379-88BF-E2F9AE303028}" destId="{74C1A90D-28BF-443D-A24E-39A4144EBC01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35C8AA-B77A-43D8-9715-ABC89FEA6E6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77B165-90D5-4905-B091-DA4BB80F9469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2200" b="1" dirty="0" smtClean="0">
              <a:latin typeface="+mn-lt"/>
              <a:cs typeface="Times New Roman" pitchFamily="18" charset="0"/>
            </a:rPr>
            <a:t>более глубоко изучить кадры </a:t>
          </a:r>
          <a:endParaRPr lang="ru-RU" sz="2200" b="1" dirty="0">
            <a:solidFill>
              <a:schemeClr val="tx1"/>
            </a:solidFill>
            <a:latin typeface="+mn-lt"/>
          </a:endParaRPr>
        </a:p>
      </dgm:t>
    </dgm:pt>
    <dgm:pt modelId="{6FADB34C-2529-4B34-AED6-F8EDE7833A02}" type="parTrans" cxnId="{AC99FA9E-4778-4CEE-97E3-1C0140D5F868}">
      <dgm:prSet/>
      <dgm:spPr/>
      <dgm:t>
        <a:bodyPr/>
        <a:lstStyle/>
        <a:p>
          <a:pPr algn="l"/>
          <a:endParaRPr lang="ru-RU" sz="2200" b="1">
            <a:latin typeface="+mn-lt"/>
          </a:endParaRPr>
        </a:p>
      </dgm:t>
    </dgm:pt>
    <dgm:pt modelId="{567F7D66-1E99-45A6-A2F4-354A1ECCEDE0}" type="sibTrans" cxnId="{AC99FA9E-4778-4CEE-97E3-1C0140D5F868}">
      <dgm:prSet/>
      <dgm:spPr/>
      <dgm:t>
        <a:bodyPr/>
        <a:lstStyle/>
        <a:p>
          <a:pPr algn="l"/>
          <a:endParaRPr lang="ru-RU" sz="2200" b="1">
            <a:latin typeface="+mn-lt"/>
          </a:endParaRPr>
        </a:p>
      </dgm:t>
    </dgm:pt>
    <dgm:pt modelId="{83CAFF57-A061-4E5E-A9C0-AD1CE85142E4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2200" b="1" dirty="0" smtClean="0">
              <a:latin typeface="+mn-lt"/>
              <a:cs typeface="Times New Roman" pitchFamily="18" charset="0"/>
            </a:rPr>
            <a:t>улучшить их подбор, расстановку и использование </a:t>
          </a:r>
          <a:endParaRPr lang="ru-RU" sz="2200" b="1" dirty="0">
            <a:latin typeface="+mn-lt"/>
          </a:endParaRPr>
        </a:p>
      </dgm:t>
    </dgm:pt>
    <dgm:pt modelId="{95941376-FDCB-4125-9367-1BECD3AD0912}" type="parTrans" cxnId="{02C1F6A5-FB9C-4BE8-B402-49F27A20D87B}">
      <dgm:prSet/>
      <dgm:spPr/>
      <dgm:t>
        <a:bodyPr/>
        <a:lstStyle/>
        <a:p>
          <a:pPr algn="l"/>
          <a:endParaRPr lang="ru-RU" sz="2200" b="1">
            <a:latin typeface="+mn-lt"/>
          </a:endParaRPr>
        </a:p>
      </dgm:t>
    </dgm:pt>
    <dgm:pt modelId="{881578C9-E598-4C63-B453-9FCEEF701ED3}" type="sibTrans" cxnId="{02C1F6A5-FB9C-4BE8-B402-49F27A20D87B}">
      <dgm:prSet/>
      <dgm:spPr/>
      <dgm:t>
        <a:bodyPr/>
        <a:lstStyle/>
        <a:p>
          <a:pPr algn="l"/>
          <a:endParaRPr lang="ru-RU" sz="2200" b="1">
            <a:latin typeface="+mn-lt"/>
          </a:endParaRPr>
        </a:p>
      </dgm:t>
    </dgm:pt>
    <dgm:pt modelId="{410764C2-9683-4E6F-828A-75D5694DDBE5}">
      <dgm:prSet phldrT="[Текст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ru-RU" sz="2200" b="1" dirty="0" smtClean="0">
              <a:latin typeface="+mn-lt"/>
              <a:cs typeface="Times New Roman" pitchFamily="18" charset="0"/>
            </a:rPr>
            <a:t>стимулирует развитие творческой активности и инициативы</a:t>
          </a:r>
          <a:endParaRPr lang="ru-RU" sz="2200" b="1" dirty="0">
            <a:latin typeface="+mn-lt"/>
          </a:endParaRPr>
        </a:p>
      </dgm:t>
    </dgm:pt>
    <dgm:pt modelId="{CB61A157-E8E0-4CCC-A22C-A533B1798F7A}" type="parTrans" cxnId="{16D5A3B4-DF42-4AB1-BF5C-05F852F348A4}">
      <dgm:prSet/>
      <dgm:spPr/>
      <dgm:t>
        <a:bodyPr/>
        <a:lstStyle/>
        <a:p>
          <a:pPr algn="l"/>
          <a:endParaRPr lang="ru-RU" sz="2200" b="1">
            <a:latin typeface="+mn-lt"/>
          </a:endParaRPr>
        </a:p>
      </dgm:t>
    </dgm:pt>
    <dgm:pt modelId="{6168F64B-B276-4F1A-B936-11BD697F9B1B}" type="sibTrans" cxnId="{16D5A3B4-DF42-4AB1-BF5C-05F852F348A4}">
      <dgm:prSet/>
      <dgm:spPr/>
      <dgm:t>
        <a:bodyPr/>
        <a:lstStyle/>
        <a:p>
          <a:pPr algn="l"/>
          <a:endParaRPr lang="ru-RU" sz="2200" b="1">
            <a:latin typeface="+mn-lt"/>
          </a:endParaRPr>
        </a:p>
      </dgm:t>
    </dgm:pt>
    <dgm:pt modelId="{CAA4ECD1-DDC4-442D-B9B1-C32D55356F15}" type="pres">
      <dgm:prSet presAssocID="{CD35C8AA-B77A-43D8-9715-ABC89FEA6E6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CFEC94-9A7D-4DD7-9ED7-C6A3983A8D23}" type="pres">
      <dgm:prSet presAssocID="{A177B165-90D5-4905-B091-DA4BB80F9469}" presName="parentLin" presStyleCnt="0"/>
      <dgm:spPr/>
    </dgm:pt>
    <dgm:pt modelId="{AC7BCDEE-7A7B-471A-AA71-4EE1468874C4}" type="pres">
      <dgm:prSet presAssocID="{A177B165-90D5-4905-B091-DA4BB80F946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F37F29F-9E0E-48F5-AA45-CE206005B3FF}" type="pres">
      <dgm:prSet presAssocID="{A177B165-90D5-4905-B091-DA4BB80F9469}" presName="parentText" presStyleLbl="node1" presStyleIdx="0" presStyleCnt="3" custScaleX="128924" custScaleY="96147" custLinFactNeighborX="-281" custLinFactNeighborY="-101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463A34-3BAC-4489-92DE-CFEC1F271045}" type="pres">
      <dgm:prSet presAssocID="{A177B165-90D5-4905-B091-DA4BB80F9469}" presName="negativeSpace" presStyleCnt="0"/>
      <dgm:spPr/>
    </dgm:pt>
    <dgm:pt modelId="{EA83785C-CB5F-4CF9-B661-081D7776FD80}" type="pres">
      <dgm:prSet presAssocID="{A177B165-90D5-4905-B091-DA4BB80F9469}" presName="childText" presStyleLbl="conFgAcc1" presStyleIdx="0" presStyleCnt="3">
        <dgm:presLayoutVars>
          <dgm:bulletEnabled val="1"/>
        </dgm:presLayoutVars>
      </dgm:prSet>
      <dgm:spPr/>
    </dgm:pt>
    <dgm:pt modelId="{9FE1D155-08CB-4464-A6E6-026BEEB57347}" type="pres">
      <dgm:prSet presAssocID="{567F7D66-1E99-45A6-A2F4-354A1ECCEDE0}" presName="spaceBetweenRectangles" presStyleCnt="0"/>
      <dgm:spPr/>
    </dgm:pt>
    <dgm:pt modelId="{C4BC3198-8D0A-4D36-9022-F7A3E19098FF}" type="pres">
      <dgm:prSet presAssocID="{83CAFF57-A061-4E5E-A9C0-AD1CE85142E4}" presName="parentLin" presStyleCnt="0"/>
      <dgm:spPr/>
    </dgm:pt>
    <dgm:pt modelId="{FEF09B17-DD06-4E46-B0A0-FC637CA63638}" type="pres">
      <dgm:prSet presAssocID="{83CAFF57-A061-4E5E-A9C0-AD1CE85142E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9640484-A1A5-4718-9CBB-65557F468F6C}" type="pres">
      <dgm:prSet presAssocID="{83CAFF57-A061-4E5E-A9C0-AD1CE85142E4}" presName="parentText" presStyleLbl="node1" presStyleIdx="1" presStyleCnt="3" custScaleX="130530" custScaleY="10730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FE890D-D3BF-40ED-BEE1-29BD0FFC7975}" type="pres">
      <dgm:prSet presAssocID="{83CAFF57-A061-4E5E-A9C0-AD1CE85142E4}" presName="negativeSpace" presStyleCnt="0"/>
      <dgm:spPr/>
    </dgm:pt>
    <dgm:pt modelId="{578945BD-E22F-4F9B-8BBD-5BD6B2C5ADC3}" type="pres">
      <dgm:prSet presAssocID="{83CAFF57-A061-4E5E-A9C0-AD1CE85142E4}" presName="childText" presStyleLbl="conFgAcc1" presStyleIdx="1" presStyleCnt="3">
        <dgm:presLayoutVars>
          <dgm:bulletEnabled val="1"/>
        </dgm:presLayoutVars>
      </dgm:prSet>
      <dgm:spPr/>
    </dgm:pt>
    <dgm:pt modelId="{885E182A-5942-45E4-B608-3136FBD5676D}" type="pres">
      <dgm:prSet presAssocID="{881578C9-E598-4C63-B453-9FCEEF701ED3}" presName="spaceBetweenRectangles" presStyleCnt="0"/>
      <dgm:spPr/>
    </dgm:pt>
    <dgm:pt modelId="{B5773F30-18BE-4323-906E-7B4F393483A7}" type="pres">
      <dgm:prSet presAssocID="{410764C2-9683-4E6F-828A-75D5694DDBE5}" presName="parentLin" presStyleCnt="0"/>
      <dgm:spPr/>
    </dgm:pt>
    <dgm:pt modelId="{4F9AF64C-B068-4E31-AFC1-0FE21156BBE6}" type="pres">
      <dgm:prSet presAssocID="{410764C2-9683-4E6F-828A-75D5694DDBE5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083CD318-6963-4A9A-B9C0-DF0109486BA2}" type="pres">
      <dgm:prSet presAssocID="{410764C2-9683-4E6F-828A-75D5694DDBE5}" presName="parentText" presStyleLbl="node1" presStyleIdx="2" presStyleCnt="3" custScaleX="130109" custScaleY="839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E2180D-AF2B-4CE6-A327-D2857C2F9181}" type="pres">
      <dgm:prSet presAssocID="{410764C2-9683-4E6F-828A-75D5694DDBE5}" presName="negativeSpace" presStyleCnt="0"/>
      <dgm:spPr/>
    </dgm:pt>
    <dgm:pt modelId="{E2B204CC-294D-4CF8-8D01-D636B5E34449}" type="pres">
      <dgm:prSet presAssocID="{410764C2-9683-4E6F-828A-75D5694DDBE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436EBA4-8813-4E9F-8174-A3344ECE32BF}" type="presOf" srcId="{83CAFF57-A061-4E5E-A9C0-AD1CE85142E4}" destId="{FEF09B17-DD06-4E46-B0A0-FC637CA63638}" srcOrd="0" destOrd="0" presId="urn:microsoft.com/office/officeart/2005/8/layout/list1"/>
    <dgm:cxn modelId="{A943CA51-3E66-4802-AEE8-C917CF1265DB}" type="presOf" srcId="{83CAFF57-A061-4E5E-A9C0-AD1CE85142E4}" destId="{09640484-A1A5-4718-9CBB-65557F468F6C}" srcOrd="1" destOrd="0" presId="urn:microsoft.com/office/officeart/2005/8/layout/list1"/>
    <dgm:cxn modelId="{AC99FA9E-4778-4CEE-97E3-1C0140D5F868}" srcId="{CD35C8AA-B77A-43D8-9715-ABC89FEA6E62}" destId="{A177B165-90D5-4905-B091-DA4BB80F9469}" srcOrd="0" destOrd="0" parTransId="{6FADB34C-2529-4B34-AED6-F8EDE7833A02}" sibTransId="{567F7D66-1E99-45A6-A2F4-354A1ECCEDE0}"/>
    <dgm:cxn modelId="{04D9D372-0696-4CBF-AD77-A933BB21D767}" type="presOf" srcId="{410764C2-9683-4E6F-828A-75D5694DDBE5}" destId="{4F9AF64C-B068-4E31-AFC1-0FE21156BBE6}" srcOrd="0" destOrd="0" presId="urn:microsoft.com/office/officeart/2005/8/layout/list1"/>
    <dgm:cxn modelId="{16D5A3B4-DF42-4AB1-BF5C-05F852F348A4}" srcId="{CD35C8AA-B77A-43D8-9715-ABC89FEA6E62}" destId="{410764C2-9683-4E6F-828A-75D5694DDBE5}" srcOrd="2" destOrd="0" parTransId="{CB61A157-E8E0-4CCC-A22C-A533B1798F7A}" sibTransId="{6168F64B-B276-4F1A-B936-11BD697F9B1B}"/>
    <dgm:cxn modelId="{F15D3AE2-2F4E-4BA2-B87D-FD1DC51B5C60}" type="presOf" srcId="{A177B165-90D5-4905-B091-DA4BB80F9469}" destId="{AC7BCDEE-7A7B-471A-AA71-4EE1468874C4}" srcOrd="0" destOrd="0" presId="urn:microsoft.com/office/officeart/2005/8/layout/list1"/>
    <dgm:cxn modelId="{B1E7A197-0112-4A4D-BDD4-7696A4E75435}" type="presOf" srcId="{A177B165-90D5-4905-B091-DA4BB80F9469}" destId="{4F37F29F-9E0E-48F5-AA45-CE206005B3FF}" srcOrd="1" destOrd="0" presId="urn:microsoft.com/office/officeart/2005/8/layout/list1"/>
    <dgm:cxn modelId="{7D1E4DCD-6E0F-4764-9767-35D069048F29}" type="presOf" srcId="{CD35C8AA-B77A-43D8-9715-ABC89FEA6E62}" destId="{CAA4ECD1-DDC4-442D-B9B1-C32D55356F15}" srcOrd="0" destOrd="0" presId="urn:microsoft.com/office/officeart/2005/8/layout/list1"/>
    <dgm:cxn modelId="{37701952-CF1A-4DB3-BC4A-0D965D503916}" type="presOf" srcId="{410764C2-9683-4E6F-828A-75D5694DDBE5}" destId="{083CD318-6963-4A9A-B9C0-DF0109486BA2}" srcOrd="1" destOrd="0" presId="urn:microsoft.com/office/officeart/2005/8/layout/list1"/>
    <dgm:cxn modelId="{02C1F6A5-FB9C-4BE8-B402-49F27A20D87B}" srcId="{CD35C8AA-B77A-43D8-9715-ABC89FEA6E62}" destId="{83CAFF57-A061-4E5E-A9C0-AD1CE85142E4}" srcOrd="1" destOrd="0" parTransId="{95941376-FDCB-4125-9367-1BECD3AD0912}" sibTransId="{881578C9-E598-4C63-B453-9FCEEF701ED3}"/>
    <dgm:cxn modelId="{5DDDB567-2981-4BC1-AF45-0E9871EA0460}" type="presParOf" srcId="{CAA4ECD1-DDC4-442D-B9B1-C32D55356F15}" destId="{59CFEC94-9A7D-4DD7-9ED7-C6A3983A8D23}" srcOrd="0" destOrd="0" presId="urn:microsoft.com/office/officeart/2005/8/layout/list1"/>
    <dgm:cxn modelId="{4D66E3FD-A837-4B7B-9243-7B3AF8C9C6D2}" type="presParOf" srcId="{59CFEC94-9A7D-4DD7-9ED7-C6A3983A8D23}" destId="{AC7BCDEE-7A7B-471A-AA71-4EE1468874C4}" srcOrd="0" destOrd="0" presId="urn:microsoft.com/office/officeart/2005/8/layout/list1"/>
    <dgm:cxn modelId="{DCC03708-6852-4CBE-B855-DE5E4E2BC77B}" type="presParOf" srcId="{59CFEC94-9A7D-4DD7-9ED7-C6A3983A8D23}" destId="{4F37F29F-9E0E-48F5-AA45-CE206005B3FF}" srcOrd="1" destOrd="0" presId="urn:microsoft.com/office/officeart/2005/8/layout/list1"/>
    <dgm:cxn modelId="{84D02CFC-BA4A-465D-88CC-2DED3157B168}" type="presParOf" srcId="{CAA4ECD1-DDC4-442D-B9B1-C32D55356F15}" destId="{79463A34-3BAC-4489-92DE-CFEC1F271045}" srcOrd="1" destOrd="0" presId="urn:microsoft.com/office/officeart/2005/8/layout/list1"/>
    <dgm:cxn modelId="{0229D96D-401B-4FCB-BE9F-00DE903E6DF3}" type="presParOf" srcId="{CAA4ECD1-DDC4-442D-B9B1-C32D55356F15}" destId="{EA83785C-CB5F-4CF9-B661-081D7776FD80}" srcOrd="2" destOrd="0" presId="urn:microsoft.com/office/officeart/2005/8/layout/list1"/>
    <dgm:cxn modelId="{F6FE1947-CDC3-4957-AC3B-2E44B1FBD193}" type="presParOf" srcId="{CAA4ECD1-DDC4-442D-B9B1-C32D55356F15}" destId="{9FE1D155-08CB-4464-A6E6-026BEEB57347}" srcOrd="3" destOrd="0" presId="urn:microsoft.com/office/officeart/2005/8/layout/list1"/>
    <dgm:cxn modelId="{8CCF6922-8F4D-4072-BE20-6ABA91FEBF96}" type="presParOf" srcId="{CAA4ECD1-DDC4-442D-B9B1-C32D55356F15}" destId="{C4BC3198-8D0A-4D36-9022-F7A3E19098FF}" srcOrd="4" destOrd="0" presId="urn:microsoft.com/office/officeart/2005/8/layout/list1"/>
    <dgm:cxn modelId="{508448AE-2F5D-4C71-B00C-6B7687757FBD}" type="presParOf" srcId="{C4BC3198-8D0A-4D36-9022-F7A3E19098FF}" destId="{FEF09B17-DD06-4E46-B0A0-FC637CA63638}" srcOrd="0" destOrd="0" presId="urn:microsoft.com/office/officeart/2005/8/layout/list1"/>
    <dgm:cxn modelId="{A3C3A9B9-07A3-486E-A7AC-88C8559FDCA7}" type="presParOf" srcId="{C4BC3198-8D0A-4D36-9022-F7A3E19098FF}" destId="{09640484-A1A5-4718-9CBB-65557F468F6C}" srcOrd="1" destOrd="0" presId="urn:microsoft.com/office/officeart/2005/8/layout/list1"/>
    <dgm:cxn modelId="{614C728C-A404-4883-B4FC-8E209454AF2D}" type="presParOf" srcId="{CAA4ECD1-DDC4-442D-B9B1-C32D55356F15}" destId="{3DFE890D-D3BF-40ED-BEE1-29BD0FFC7975}" srcOrd="5" destOrd="0" presId="urn:microsoft.com/office/officeart/2005/8/layout/list1"/>
    <dgm:cxn modelId="{98B23DF5-2C36-4BC1-A66C-39831D0BDE08}" type="presParOf" srcId="{CAA4ECD1-DDC4-442D-B9B1-C32D55356F15}" destId="{578945BD-E22F-4F9B-8BBD-5BD6B2C5ADC3}" srcOrd="6" destOrd="0" presId="urn:microsoft.com/office/officeart/2005/8/layout/list1"/>
    <dgm:cxn modelId="{B8E8DCC7-4C05-4CCF-89EC-4DE61265DB08}" type="presParOf" srcId="{CAA4ECD1-DDC4-442D-B9B1-C32D55356F15}" destId="{885E182A-5942-45E4-B608-3136FBD5676D}" srcOrd="7" destOrd="0" presId="urn:microsoft.com/office/officeart/2005/8/layout/list1"/>
    <dgm:cxn modelId="{8DE14A8C-DC59-494B-ABA2-A84B33FE2C51}" type="presParOf" srcId="{CAA4ECD1-DDC4-442D-B9B1-C32D55356F15}" destId="{B5773F30-18BE-4323-906E-7B4F393483A7}" srcOrd="8" destOrd="0" presId="urn:microsoft.com/office/officeart/2005/8/layout/list1"/>
    <dgm:cxn modelId="{DEBB96A1-1D6A-459D-8AB0-676622BA7E81}" type="presParOf" srcId="{B5773F30-18BE-4323-906E-7B4F393483A7}" destId="{4F9AF64C-B068-4E31-AFC1-0FE21156BBE6}" srcOrd="0" destOrd="0" presId="urn:microsoft.com/office/officeart/2005/8/layout/list1"/>
    <dgm:cxn modelId="{9E7E20C1-7559-41F4-8BA4-2EE90C760FDE}" type="presParOf" srcId="{B5773F30-18BE-4323-906E-7B4F393483A7}" destId="{083CD318-6963-4A9A-B9C0-DF0109486BA2}" srcOrd="1" destOrd="0" presId="urn:microsoft.com/office/officeart/2005/8/layout/list1"/>
    <dgm:cxn modelId="{7CA49331-BC05-40DF-ACB3-4FA338C75D67}" type="presParOf" srcId="{CAA4ECD1-DDC4-442D-B9B1-C32D55356F15}" destId="{5AE2180D-AF2B-4CE6-A327-D2857C2F9181}" srcOrd="9" destOrd="0" presId="urn:microsoft.com/office/officeart/2005/8/layout/list1"/>
    <dgm:cxn modelId="{584EBFF3-3550-4E5E-9F54-D7A30BD87A66}" type="presParOf" srcId="{CAA4ECD1-DDC4-442D-B9B1-C32D55356F15}" destId="{E2B204CC-294D-4CF8-8D01-D636B5E3444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342D7B5-55D4-4F85-B323-CBA0F3200C35}" type="doc">
      <dgm:prSet loTypeId="urn:microsoft.com/office/officeart/2005/8/layout/hProcess9" loCatId="process" qsTypeId="urn:microsoft.com/office/officeart/2005/8/quickstyle/simple2" qsCatId="simple" csTypeId="urn:microsoft.com/office/officeart/2005/8/colors/colorful2" csCatId="colorful" phldr="1"/>
      <dgm:spPr/>
    </dgm:pt>
    <dgm:pt modelId="{2A227623-21B7-4F4B-B6DC-5AB16A84E492}">
      <dgm:prSet phldrT="[Текст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400" b="1" i="1" dirty="0" smtClean="0">
              <a:solidFill>
                <a:schemeClr val="tx1"/>
              </a:solidFill>
            </a:rPr>
            <a:t>планировать</a:t>
          </a:r>
          <a:endParaRPr lang="ru-RU" sz="2400" b="1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F4A196AC-4087-4B4C-81E3-EBA967051947}" type="parTrans" cxnId="{F532D8E2-F077-4F96-A74B-02BF308C54A1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400" b="1">
            <a:solidFill>
              <a:schemeClr val="tx1"/>
            </a:solidFill>
            <a:latin typeface="+mn-lt"/>
          </a:endParaRPr>
        </a:p>
      </dgm:t>
    </dgm:pt>
    <dgm:pt modelId="{EE8B64B0-B74D-4294-B11D-14CE947EAB93}" type="sibTrans" cxnId="{F532D8E2-F077-4F96-A74B-02BF308C54A1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400" b="1">
            <a:solidFill>
              <a:schemeClr val="tx1"/>
            </a:solidFill>
            <a:latin typeface="+mn-lt"/>
          </a:endParaRPr>
        </a:p>
      </dgm:t>
    </dgm:pt>
    <dgm:pt modelId="{42A4BBDA-5BBA-4ACA-AF78-DC930284A9E0}">
      <dgm:prSet phldrT="[Текст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400" b="1" i="1" dirty="0" smtClean="0">
              <a:solidFill>
                <a:schemeClr val="tx1"/>
              </a:solidFill>
            </a:rPr>
            <a:t>контролировать</a:t>
          </a:r>
          <a:endParaRPr lang="ru-RU" sz="2400" b="1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8FB96686-33B2-4EFE-87C3-29741EC6D280}" type="parTrans" cxnId="{62209F9C-830C-4BBF-BFBD-B21CC5334684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400" b="1">
            <a:solidFill>
              <a:schemeClr val="tx1"/>
            </a:solidFill>
            <a:latin typeface="+mn-lt"/>
          </a:endParaRPr>
        </a:p>
      </dgm:t>
    </dgm:pt>
    <dgm:pt modelId="{AE857942-AE00-4E8C-A4BA-79CB60655B18}" type="sibTrans" cxnId="{62209F9C-830C-4BBF-BFBD-B21CC5334684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400" b="1">
            <a:solidFill>
              <a:schemeClr val="tx1"/>
            </a:solidFill>
            <a:latin typeface="+mn-lt"/>
          </a:endParaRPr>
        </a:p>
      </dgm:t>
    </dgm:pt>
    <dgm:pt modelId="{3265658D-6446-4AB9-B335-B1D6E0F6B290}">
      <dgm:prSet phldrT="[Текст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2400" b="1" i="1" dirty="0" smtClean="0">
              <a:solidFill>
                <a:schemeClr val="tx1"/>
              </a:solidFill>
            </a:rPr>
            <a:t>анализировать</a:t>
          </a:r>
          <a:endParaRPr lang="ru-RU" sz="2400" b="1" dirty="0">
            <a:solidFill>
              <a:schemeClr val="tx1"/>
            </a:solidFill>
            <a:latin typeface="+mn-lt"/>
            <a:cs typeface="Times New Roman" pitchFamily="18" charset="0"/>
          </a:endParaRPr>
        </a:p>
      </dgm:t>
    </dgm:pt>
    <dgm:pt modelId="{CB75D7FC-1FFE-4F74-B092-A92F90B38876}" type="parTrans" cxnId="{93CE0B60-1E53-48A8-B7E4-E582EA8C24F0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400" b="1">
            <a:solidFill>
              <a:schemeClr val="tx1"/>
            </a:solidFill>
            <a:latin typeface="+mn-lt"/>
          </a:endParaRPr>
        </a:p>
      </dgm:t>
    </dgm:pt>
    <dgm:pt modelId="{E98BC82A-5A5E-4316-9769-0E900CD62F04}" type="sibTrans" cxnId="{93CE0B60-1E53-48A8-B7E4-E582EA8C24F0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2400" b="1">
            <a:solidFill>
              <a:schemeClr val="tx1"/>
            </a:solidFill>
            <a:latin typeface="+mn-lt"/>
          </a:endParaRPr>
        </a:p>
      </dgm:t>
    </dgm:pt>
    <dgm:pt modelId="{BBC1D965-ECA0-4B94-95A1-B6F34B95F988}" type="pres">
      <dgm:prSet presAssocID="{6342D7B5-55D4-4F85-B323-CBA0F3200C35}" presName="CompostProcess" presStyleCnt="0">
        <dgm:presLayoutVars>
          <dgm:dir/>
          <dgm:resizeHandles val="exact"/>
        </dgm:presLayoutVars>
      </dgm:prSet>
      <dgm:spPr/>
    </dgm:pt>
    <dgm:pt modelId="{A0903AED-8429-4C34-BAC4-F799832537C4}" type="pres">
      <dgm:prSet presAssocID="{6342D7B5-55D4-4F85-B323-CBA0F3200C35}" presName="arrow" presStyleLbl="bgShp" presStyleIdx="0" presStyleCnt="1" custLinFactNeighborX="-621" custLinFactNeighborY="-5886"/>
      <dgm:spPr/>
    </dgm:pt>
    <dgm:pt modelId="{C4539616-2235-461F-9895-403A3434BC6F}" type="pres">
      <dgm:prSet presAssocID="{6342D7B5-55D4-4F85-B323-CBA0F3200C35}" presName="linearProcess" presStyleCnt="0"/>
      <dgm:spPr/>
    </dgm:pt>
    <dgm:pt modelId="{881751BA-95D3-4C3E-AC0D-24E6E272641C}" type="pres">
      <dgm:prSet presAssocID="{2A227623-21B7-4F4B-B6DC-5AB16A84E492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6D7237-6C52-4330-B7BC-D36662724FC5}" type="pres">
      <dgm:prSet presAssocID="{EE8B64B0-B74D-4294-B11D-14CE947EAB93}" presName="sibTrans" presStyleCnt="0"/>
      <dgm:spPr/>
    </dgm:pt>
    <dgm:pt modelId="{4E248EF7-499E-41B8-B58E-D070811D674D}" type="pres">
      <dgm:prSet presAssocID="{42A4BBDA-5BBA-4ACA-AF78-DC930284A9E0}" presName="textNode" presStyleLbl="node1" presStyleIdx="1" presStyleCnt="3" custScaleX="1127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E4E0DB-8ADB-49CE-8806-647DD9C5E9D7}" type="pres">
      <dgm:prSet presAssocID="{AE857942-AE00-4E8C-A4BA-79CB60655B18}" presName="sibTrans" presStyleCnt="0"/>
      <dgm:spPr/>
    </dgm:pt>
    <dgm:pt modelId="{539E9CD8-1444-42C7-A2B5-E95E76B35CCF}" type="pres">
      <dgm:prSet presAssocID="{3265658D-6446-4AB9-B335-B1D6E0F6B290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27AD08C-5D86-4B17-8557-0C98D9C0FE7C}" type="presOf" srcId="{6342D7B5-55D4-4F85-B323-CBA0F3200C35}" destId="{BBC1D965-ECA0-4B94-95A1-B6F34B95F988}" srcOrd="0" destOrd="0" presId="urn:microsoft.com/office/officeart/2005/8/layout/hProcess9"/>
    <dgm:cxn modelId="{62209F9C-830C-4BBF-BFBD-B21CC5334684}" srcId="{6342D7B5-55D4-4F85-B323-CBA0F3200C35}" destId="{42A4BBDA-5BBA-4ACA-AF78-DC930284A9E0}" srcOrd="1" destOrd="0" parTransId="{8FB96686-33B2-4EFE-87C3-29741EC6D280}" sibTransId="{AE857942-AE00-4E8C-A4BA-79CB60655B18}"/>
    <dgm:cxn modelId="{899650D2-526F-429F-803E-C3EBC958697B}" type="presOf" srcId="{42A4BBDA-5BBA-4ACA-AF78-DC930284A9E0}" destId="{4E248EF7-499E-41B8-B58E-D070811D674D}" srcOrd="0" destOrd="0" presId="urn:microsoft.com/office/officeart/2005/8/layout/hProcess9"/>
    <dgm:cxn modelId="{93CE0B60-1E53-48A8-B7E4-E582EA8C24F0}" srcId="{6342D7B5-55D4-4F85-B323-CBA0F3200C35}" destId="{3265658D-6446-4AB9-B335-B1D6E0F6B290}" srcOrd="2" destOrd="0" parTransId="{CB75D7FC-1FFE-4F74-B092-A92F90B38876}" sibTransId="{E98BC82A-5A5E-4316-9769-0E900CD62F04}"/>
    <dgm:cxn modelId="{31398F22-8691-47E1-BF02-45EE7D4CBA73}" type="presOf" srcId="{2A227623-21B7-4F4B-B6DC-5AB16A84E492}" destId="{881751BA-95D3-4C3E-AC0D-24E6E272641C}" srcOrd="0" destOrd="0" presId="urn:microsoft.com/office/officeart/2005/8/layout/hProcess9"/>
    <dgm:cxn modelId="{F532D8E2-F077-4F96-A74B-02BF308C54A1}" srcId="{6342D7B5-55D4-4F85-B323-CBA0F3200C35}" destId="{2A227623-21B7-4F4B-B6DC-5AB16A84E492}" srcOrd="0" destOrd="0" parTransId="{F4A196AC-4087-4B4C-81E3-EBA967051947}" sibTransId="{EE8B64B0-B74D-4294-B11D-14CE947EAB93}"/>
    <dgm:cxn modelId="{A912BE2E-600D-4A36-B549-1E3AF729F464}" type="presOf" srcId="{3265658D-6446-4AB9-B335-B1D6E0F6B290}" destId="{539E9CD8-1444-42C7-A2B5-E95E76B35CCF}" srcOrd="0" destOrd="0" presId="urn:microsoft.com/office/officeart/2005/8/layout/hProcess9"/>
    <dgm:cxn modelId="{FB072CF5-466A-4F66-A5F3-B40CD3315395}" type="presParOf" srcId="{BBC1D965-ECA0-4B94-95A1-B6F34B95F988}" destId="{A0903AED-8429-4C34-BAC4-F799832537C4}" srcOrd="0" destOrd="0" presId="urn:microsoft.com/office/officeart/2005/8/layout/hProcess9"/>
    <dgm:cxn modelId="{0C0DADC9-369A-4657-BBED-6D7322B3FB24}" type="presParOf" srcId="{BBC1D965-ECA0-4B94-95A1-B6F34B95F988}" destId="{C4539616-2235-461F-9895-403A3434BC6F}" srcOrd="1" destOrd="0" presId="urn:microsoft.com/office/officeart/2005/8/layout/hProcess9"/>
    <dgm:cxn modelId="{DD31C82D-DC43-4986-BDFD-8F848EC0BB2C}" type="presParOf" srcId="{C4539616-2235-461F-9895-403A3434BC6F}" destId="{881751BA-95D3-4C3E-AC0D-24E6E272641C}" srcOrd="0" destOrd="0" presId="urn:microsoft.com/office/officeart/2005/8/layout/hProcess9"/>
    <dgm:cxn modelId="{3C1B0353-0DCD-42EA-A924-55D2A2165FE4}" type="presParOf" srcId="{C4539616-2235-461F-9895-403A3434BC6F}" destId="{556D7237-6C52-4330-B7BC-D36662724FC5}" srcOrd="1" destOrd="0" presId="urn:microsoft.com/office/officeart/2005/8/layout/hProcess9"/>
    <dgm:cxn modelId="{0B4B3A99-F8CD-4FA6-83F5-9ADD3D7D5219}" type="presParOf" srcId="{C4539616-2235-461F-9895-403A3434BC6F}" destId="{4E248EF7-499E-41B8-B58E-D070811D674D}" srcOrd="2" destOrd="0" presId="urn:microsoft.com/office/officeart/2005/8/layout/hProcess9"/>
    <dgm:cxn modelId="{BBD14E86-E22A-45FD-A6F4-09B97B3AF59E}" type="presParOf" srcId="{C4539616-2235-461F-9895-403A3434BC6F}" destId="{08E4E0DB-8ADB-49CE-8806-647DD9C5E9D7}" srcOrd="3" destOrd="0" presId="urn:microsoft.com/office/officeart/2005/8/layout/hProcess9"/>
    <dgm:cxn modelId="{E953062B-1E51-4DF8-9F2D-A7EBD0EEB441}" type="presParOf" srcId="{C4539616-2235-461F-9895-403A3434BC6F}" destId="{539E9CD8-1444-42C7-A2B5-E95E76B35CCF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342D7B5-55D4-4F85-B323-CBA0F3200C35}" type="doc">
      <dgm:prSet loTypeId="urn:microsoft.com/office/officeart/2005/8/layout/hProcess9" loCatId="process" qsTypeId="urn:microsoft.com/office/officeart/2005/8/quickstyle/simple3" qsCatId="simple" csTypeId="urn:microsoft.com/office/officeart/2005/8/colors/colorful2" csCatId="colorful" phldr="1"/>
      <dgm:spPr/>
    </dgm:pt>
    <dgm:pt modelId="{2A227623-21B7-4F4B-B6DC-5AB16A84E492}">
      <dgm:prSet phldrT="[Текст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800" i="1" smtClean="0"/>
            <a:t>образование в условиях, максимально приближенных к реальной практической деятельности</a:t>
          </a:r>
          <a:r>
            <a:rPr lang="ru-RU" sz="1800" smtClean="0"/>
            <a:t> </a:t>
          </a:r>
          <a:endParaRPr lang="ru-RU" sz="1800" b="0" dirty="0">
            <a:latin typeface="+mn-lt"/>
            <a:cs typeface="Times New Roman" pitchFamily="18" charset="0"/>
          </a:endParaRPr>
        </a:p>
      </dgm:t>
    </dgm:pt>
    <dgm:pt modelId="{F4A196AC-4087-4B4C-81E3-EBA967051947}" type="parTrans" cxnId="{F532D8E2-F077-4F96-A74B-02BF308C54A1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800" b="0">
            <a:solidFill>
              <a:schemeClr val="tx1"/>
            </a:solidFill>
            <a:latin typeface="+mn-lt"/>
          </a:endParaRPr>
        </a:p>
      </dgm:t>
    </dgm:pt>
    <dgm:pt modelId="{EE8B64B0-B74D-4294-B11D-14CE947EAB93}" type="sibTrans" cxnId="{F532D8E2-F077-4F96-A74B-02BF308C54A1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800" b="0">
            <a:solidFill>
              <a:schemeClr val="tx1"/>
            </a:solidFill>
            <a:latin typeface="+mn-lt"/>
          </a:endParaRPr>
        </a:p>
      </dgm:t>
    </dgm:pt>
    <dgm:pt modelId="{3265658D-6446-4AB9-B335-B1D6E0F6B290}">
      <dgm:prSet phldrT="[Текст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ru-RU" sz="1800" i="1" dirty="0" smtClean="0"/>
            <a:t>взаимодействие колледжей и практического здравоохранения в рамках единого образовательного пространства</a:t>
          </a:r>
          <a:r>
            <a:rPr lang="ru-RU" sz="1800" dirty="0" smtClean="0"/>
            <a:t> </a:t>
          </a:r>
          <a:endParaRPr lang="ru-RU" sz="1800" b="0" dirty="0">
            <a:latin typeface="+mn-lt"/>
            <a:cs typeface="Times New Roman" pitchFamily="18" charset="0"/>
          </a:endParaRPr>
        </a:p>
      </dgm:t>
    </dgm:pt>
    <dgm:pt modelId="{CB75D7FC-1FFE-4F74-B092-A92F90B38876}" type="parTrans" cxnId="{93CE0B60-1E53-48A8-B7E4-E582EA8C24F0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800" b="0">
            <a:solidFill>
              <a:schemeClr val="tx1"/>
            </a:solidFill>
            <a:latin typeface="+mn-lt"/>
          </a:endParaRPr>
        </a:p>
      </dgm:t>
    </dgm:pt>
    <dgm:pt modelId="{E98BC82A-5A5E-4316-9769-0E900CD62F04}" type="sibTrans" cxnId="{93CE0B60-1E53-48A8-B7E4-E582EA8C24F0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ru-RU" sz="1800" b="0">
            <a:solidFill>
              <a:schemeClr val="tx1"/>
            </a:solidFill>
            <a:latin typeface="+mn-lt"/>
          </a:endParaRPr>
        </a:p>
      </dgm:t>
    </dgm:pt>
    <dgm:pt modelId="{BBC1D965-ECA0-4B94-95A1-B6F34B95F988}" type="pres">
      <dgm:prSet presAssocID="{6342D7B5-55D4-4F85-B323-CBA0F3200C35}" presName="CompostProcess" presStyleCnt="0">
        <dgm:presLayoutVars>
          <dgm:dir/>
          <dgm:resizeHandles val="exact"/>
        </dgm:presLayoutVars>
      </dgm:prSet>
      <dgm:spPr/>
    </dgm:pt>
    <dgm:pt modelId="{A0903AED-8429-4C34-BAC4-F799832537C4}" type="pres">
      <dgm:prSet presAssocID="{6342D7B5-55D4-4F85-B323-CBA0F3200C35}" presName="arrow" presStyleLbl="bgShp" presStyleIdx="0" presStyleCnt="1" custLinFactNeighborX="-621" custLinFactNeighborY="-5886"/>
      <dgm:spPr/>
    </dgm:pt>
    <dgm:pt modelId="{C4539616-2235-461F-9895-403A3434BC6F}" type="pres">
      <dgm:prSet presAssocID="{6342D7B5-55D4-4F85-B323-CBA0F3200C35}" presName="linearProcess" presStyleCnt="0"/>
      <dgm:spPr/>
    </dgm:pt>
    <dgm:pt modelId="{881751BA-95D3-4C3E-AC0D-24E6E272641C}" type="pres">
      <dgm:prSet presAssocID="{2A227623-21B7-4F4B-B6DC-5AB16A84E492}" presName="textNode" presStyleLbl="node1" presStyleIdx="0" presStyleCnt="2" custScaleY="2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6D7237-6C52-4330-B7BC-D36662724FC5}" type="pres">
      <dgm:prSet presAssocID="{EE8B64B0-B74D-4294-B11D-14CE947EAB93}" presName="sibTrans" presStyleCnt="0"/>
      <dgm:spPr/>
    </dgm:pt>
    <dgm:pt modelId="{539E9CD8-1444-42C7-A2B5-E95E76B35CCF}" type="pres">
      <dgm:prSet presAssocID="{3265658D-6446-4AB9-B335-B1D6E0F6B290}" presName="textNode" presStyleLbl="node1" presStyleIdx="1" presStyleCnt="2" custScaleY="2387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32D8E2-F077-4F96-A74B-02BF308C54A1}" srcId="{6342D7B5-55D4-4F85-B323-CBA0F3200C35}" destId="{2A227623-21B7-4F4B-B6DC-5AB16A84E492}" srcOrd="0" destOrd="0" parTransId="{F4A196AC-4087-4B4C-81E3-EBA967051947}" sibTransId="{EE8B64B0-B74D-4294-B11D-14CE947EAB93}"/>
    <dgm:cxn modelId="{7C348A61-5415-4F32-8620-E7ED67FF2D95}" type="presOf" srcId="{3265658D-6446-4AB9-B335-B1D6E0F6B290}" destId="{539E9CD8-1444-42C7-A2B5-E95E76B35CCF}" srcOrd="0" destOrd="0" presId="urn:microsoft.com/office/officeart/2005/8/layout/hProcess9"/>
    <dgm:cxn modelId="{5378A73F-7C97-4212-8A34-E2A683A0B957}" type="presOf" srcId="{6342D7B5-55D4-4F85-B323-CBA0F3200C35}" destId="{BBC1D965-ECA0-4B94-95A1-B6F34B95F988}" srcOrd="0" destOrd="0" presId="urn:microsoft.com/office/officeart/2005/8/layout/hProcess9"/>
    <dgm:cxn modelId="{93CE0B60-1E53-48A8-B7E4-E582EA8C24F0}" srcId="{6342D7B5-55D4-4F85-B323-CBA0F3200C35}" destId="{3265658D-6446-4AB9-B335-B1D6E0F6B290}" srcOrd="1" destOrd="0" parTransId="{CB75D7FC-1FFE-4F74-B092-A92F90B38876}" sibTransId="{E98BC82A-5A5E-4316-9769-0E900CD62F04}"/>
    <dgm:cxn modelId="{9D60EF50-7D1E-48EB-9D43-68EA7AC131F2}" type="presOf" srcId="{2A227623-21B7-4F4B-B6DC-5AB16A84E492}" destId="{881751BA-95D3-4C3E-AC0D-24E6E272641C}" srcOrd="0" destOrd="0" presId="urn:microsoft.com/office/officeart/2005/8/layout/hProcess9"/>
    <dgm:cxn modelId="{42F78EE8-6A33-44AC-86D2-6BA846105C5B}" type="presParOf" srcId="{BBC1D965-ECA0-4B94-95A1-B6F34B95F988}" destId="{A0903AED-8429-4C34-BAC4-F799832537C4}" srcOrd="0" destOrd="0" presId="urn:microsoft.com/office/officeart/2005/8/layout/hProcess9"/>
    <dgm:cxn modelId="{32D7637B-FC2F-4061-AFAC-104DF5644074}" type="presParOf" srcId="{BBC1D965-ECA0-4B94-95A1-B6F34B95F988}" destId="{C4539616-2235-461F-9895-403A3434BC6F}" srcOrd="1" destOrd="0" presId="urn:microsoft.com/office/officeart/2005/8/layout/hProcess9"/>
    <dgm:cxn modelId="{3B964484-EC85-461A-ADA6-E9166308E28E}" type="presParOf" srcId="{C4539616-2235-461F-9895-403A3434BC6F}" destId="{881751BA-95D3-4C3E-AC0D-24E6E272641C}" srcOrd="0" destOrd="0" presId="urn:microsoft.com/office/officeart/2005/8/layout/hProcess9"/>
    <dgm:cxn modelId="{16B42B25-E36D-4F53-990C-B6879616DFA0}" type="presParOf" srcId="{C4539616-2235-461F-9895-403A3434BC6F}" destId="{556D7237-6C52-4330-B7BC-D36662724FC5}" srcOrd="1" destOrd="0" presId="urn:microsoft.com/office/officeart/2005/8/layout/hProcess9"/>
    <dgm:cxn modelId="{1E4103CF-054A-478E-A29B-9A0B36DA5FB0}" type="presParOf" srcId="{C4539616-2235-461F-9895-403A3434BC6F}" destId="{539E9CD8-1444-42C7-A2B5-E95E76B35CCF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45501760-616C-43DC-BC6C-04A5F7317422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F913E911-8B33-4A48-94D5-70B9E71989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3508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80F9B-EEC7-4E62-8CD7-4CD4D32F273D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0B60C-E67D-49ED-9BBF-98BF7DE93B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112420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E9ECE-FB0C-4A6E-BD60-37494B7F774E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7F74D-698D-4418-A0C3-C78FA90881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885243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76547-3B1F-4CA8-9430-E2610CE5F2C0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686B3-64CA-4763-8263-F50AF998AB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98260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B3921-DB7A-4442-BD1C-A60565C13356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767A4-6BF4-4F7E-AAE3-E1C7ECCEE6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719013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73F47-B40F-45DC-9420-6B417C42B95D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12EF2-2116-49AF-8BC7-FF0D6B4CD5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982245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522FB-21F0-4679-9639-F8685A34FEC2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399DA-C5E2-4AB8-9C44-C28F6A7DF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228661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878C8-0D29-4197-AE6A-A7433CC5BCA7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C863C-59CC-40A9-BAE2-4418F10327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282424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3EF2F-0528-46BB-A60A-7468F8C2B8D3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E2791-1A6B-4518-B00B-7FF1CF4DBF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38134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347BE-33BC-4C8C-A283-49BB66DFC24A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EF7F2-86B4-4BD9-A50E-9CAEA2F13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828791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C927C-1729-48AE-84DC-644EC2782B55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3C39A-4FC7-4271-8FD0-4F0671DB13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927269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BC42C-114A-4E74-BAB5-9BF0B16CC711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EEA32-2EAB-4149-A425-0B4C72B3E9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445120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72DF86E-A011-4414-B13A-CD27A7222EBA}" type="datetimeFigureOut">
              <a:rPr lang="ru-RU"/>
              <a:pPr>
                <a:defRPr/>
              </a:pPr>
              <a:t>02.11.2018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4A00E7B-8F8E-4FBF-8323-71CE3B1648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8.png"/><Relationship Id="rId5" Type="http://schemas.openxmlformats.org/officeDocument/2006/relationships/oleObject" Target="../embeddings/Microsoft_Excel_97-2003_Worksheet7.xls"/><Relationship Id="rId4" Type="http://schemas.openxmlformats.org/officeDocument/2006/relationships/oleObject" Target="../embeddings/oleObject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11" Type="http://schemas.openxmlformats.org/officeDocument/2006/relationships/image" Target="../media/image50.jpe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51.jpeg"/><Relationship Id="rId7" Type="http://schemas.openxmlformats.org/officeDocument/2006/relationships/diagramLayout" Target="../diagrams/layout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3.xml"/><Relationship Id="rId5" Type="http://schemas.openxmlformats.org/officeDocument/2006/relationships/image" Target="../media/image53.jpeg"/><Relationship Id="rId10" Type="http://schemas.microsoft.com/office/2007/relationships/diagramDrawing" Target="../diagrams/drawing3.xml"/><Relationship Id="rId4" Type="http://schemas.openxmlformats.org/officeDocument/2006/relationships/image" Target="../media/image52.jpeg"/><Relationship Id="rId9" Type="http://schemas.openxmlformats.org/officeDocument/2006/relationships/diagramColors" Target="../diagrams/colors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18" Type="http://schemas.openxmlformats.org/officeDocument/2006/relationships/image" Target="../media/image85.png"/><Relationship Id="rId26" Type="http://schemas.openxmlformats.org/officeDocument/2006/relationships/image" Target="../media/image93.jpeg"/><Relationship Id="rId3" Type="http://schemas.openxmlformats.org/officeDocument/2006/relationships/image" Target="../media/image6.jpeg"/><Relationship Id="rId21" Type="http://schemas.openxmlformats.org/officeDocument/2006/relationships/image" Target="../media/image88.png"/><Relationship Id="rId7" Type="http://schemas.openxmlformats.org/officeDocument/2006/relationships/image" Target="../media/image74.wmf"/><Relationship Id="rId12" Type="http://schemas.openxmlformats.org/officeDocument/2006/relationships/image" Target="../media/image79.wmf"/><Relationship Id="rId17" Type="http://schemas.openxmlformats.org/officeDocument/2006/relationships/image" Target="../media/image84.png"/><Relationship Id="rId25" Type="http://schemas.openxmlformats.org/officeDocument/2006/relationships/image" Target="../media/image92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3.png"/><Relationship Id="rId20" Type="http://schemas.openxmlformats.org/officeDocument/2006/relationships/image" Target="../media/image87.png"/><Relationship Id="rId29" Type="http://schemas.openxmlformats.org/officeDocument/2006/relationships/oleObject" Target="../embeddings/Microsoft_Excel_97-2003_Worksheet8.xls"/><Relationship Id="rId1" Type="http://schemas.openxmlformats.org/officeDocument/2006/relationships/vmlDrawing" Target="../drawings/vmlDrawing6.vml"/><Relationship Id="rId6" Type="http://schemas.openxmlformats.org/officeDocument/2006/relationships/image" Target="../media/image73.wmf"/><Relationship Id="rId11" Type="http://schemas.openxmlformats.org/officeDocument/2006/relationships/image" Target="../media/image78.wmf"/><Relationship Id="rId24" Type="http://schemas.openxmlformats.org/officeDocument/2006/relationships/image" Target="../media/image91.png"/><Relationship Id="rId5" Type="http://schemas.openxmlformats.org/officeDocument/2006/relationships/image" Target="../media/image72.wmf"/><Relationship Id="rId15" Type="http://schemas.openxmlformats.org/officeDocument/2006/relationships/image" Target="../media/image82.png"/><Relationship Id="rId23" Type="http://schemas.openxmlformats.org/officeDocument/2006/relationships/image" Target="../media/image90.jpeg"/><Relationship Id="rId28" Type="http://schemas.openxmlformats.org/officeDocument/2006/relationships/oleObject" Target="../embeddings/oleObject8.bin"/><Relationship Id="rId10" Type="http://schemas.openxmlformats.org/officeDocument/2006/relationships/image" Target="../media/image77.wmf"/><Relationship Id="rId19" Type="http://schemas.openxmlformats.org/officeDocument/2006/relationships/image" Target="../media/image86.png"/><Relationship Id="rId4" Type="http://schemas.openxmlformats.org/officeDocument/2006/relationships/image" Target="../media/image71.jpeg"/><Relationship Id="rId9" Type="http://schemas.openxmlformats.org/officeDocument/2006/relationships/image" Target="../media/image76.png"/><Relationship Id="rId14" Type="http://schemas.openxmlformats.org/officeDocument/2006/relationships/image" Target="../media/image81.png"/><Relationship Id="rId22" Type="http://schemas.openxmlformats.org/officeDocument/2006/relationships/image" Target="../media/image89.png"/><Relationship Id="rId27" Type="http://schemas.openxmlformats.org/officeDocument/2006/relationships/image" Target="../media/image94.jpeg"/><Relationship Id="rId30" Type="http://schemas.openxmlformats.org/officeDocument/2006/relationships/image" Target="../media/image70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13" Type="http://schemas.openxmlformats.org/officeDocument/2006/relationships/image" Target="../media/image105.jpeg"/><Relationship Id="rId3" Type="http://schemas.openxmlformats.org/officeDocument/2006/relationships/image" Target="../media/image95.png"/><Relationship Id="rId7" Type="http://schemas.openxmlformats.org/officeDocument/2006/relationships/image" Target="../media/image99.jpeg"/><Relationship Id="rId12" Type="http://schemas.openxmlformats.org/officeDocument/2006/relationships/image" Target="../media/image10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jpeg"/><Relationship Id="rId11" Type="http://schemas.openxmlformats.org/officeDocument/2006/relationships/image" Target="../media/image103.jpeg"/><Relationship Id="rId5" Type="http://schemas.openxmlformats.org/officeDocument/2006/relationships/image" Target="../media/image97.jpeg"/><Relationship Id="rId10" Type="http://schemas.openxmlformats.org/officeDocument/2006/relationships/image" Target="../media/image102.jpeg"/><Relationship Id="rId4" Type="http://schemas.openxmlformats.org/officeDocument/2006/relationships/image" Target="../media/image96.jpeg"/><Relationship Id="rId9" Type="http://schemas.openxmlformats.org/officeDocument/2006/relationships/image" Target="../media/image101.jpeg"/><Relationship Id="rId14" Type="http://schemas.openxmlformats.org/officeDocument/2006/relationships/image" Target="../media/image10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13" Type="http://schemas.openxmlformats.org/officeDocument/2006/relationships/image" Target="../media/image117.png"/><Relationship Id="rId3" Type="http://schemas.openxmlformats.org/officeDocument/2006/relationships/image" Target="../media/image107.jpeg"/><Relationship Id="rId7" Type="http://schemas.openxmlformats.org/officeDocument/2006/relationships/image" Target="../media/image111.jpeg"/><Relationship Id="rId12" Type="http://schemas.openxmlformats.org/officeDocument/2006/relationships/image" Target="../media/image1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jpeg"/><Relationship Id="rId11" Type="http://schemas.openxmlformats.org/officeDocument/2006/relationships/image" Target="../media/image115.jpeg"/><Relationship Id="rId5" Type="http://schemas.openxmlformats.org/officeDocument/2006/relationships/image" Target="../media/image109.jpeg"/><Relationship Id="rId15" Type="http://schemas.openxmlformats.org/officeDocument/2006/relationships/image" Target="../media/image119.jpeg"/><Relationship Id="rId10" Type="http://schemas.openxmlformats.org/officeDocument/2006/relationships/image" Target="../media/image114.jpeg"/><Relationship Id="rId4" Type="http://schemas.openxmlformats.org/officeDocument/2006/relationships/image" Target="../media/image108.emf"/><Relationship Id="rId9" Type="http://schemas.openxmlformats.org/officeDocument/2006/relationships/image" Target="../media/image113.jpeg"/><Relationship Id="rId14" Type="http://schemas.openxmlformats.org/officeDocument/2006/relationships/image" Target="../media/image11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13" Type="http://schemas.openxmlformats.org/officeDocument/2006/relationships/image" Target="../media/image130.jpeg"/><Relationship Id="rId3" Type="http://schemas.openxmlformats.org/officeDocument/2006/relationships/image" Target="../media/image120.jpeg"/><Relationship Id="rId7" Type="http://schemas.openxmlformats.org/officeDocument/2006/relationships/image" Target="../media/image124.jpeg"/><Relationship Id="rId12" Type="http://schemas.openxmlformats.org/officeDocument/2006/relationships/image" Target="../media/image12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3.png"/><Relationship Id="rId11" Type="http://schemas.openxmlformats.org/officeDocument/2006/relationships/image" Target="../media/image128.png"/><Relationship Id="rId5" Type="http://schemas.openxmlformats.org/officeDocument/2006/relationships/image" Target="../media/image122.png"/><Relationship Id="rId10" Type="http://schemas.openxmlformats.org/officeDocument/2006/relationships/image" Target="../media/image127.png"/><Relationship Id="rId4" Type="http://schemas.openxmlformats.org/officeDocument/2006/relationships/image" Target="../media/image121.jpeg"/><Relationship Id="rId9" Type="http://schemas.openxmlformats.org/officeDocument/2006/relationships/image" Target="../media/image12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jpeg"/><Relationship Id="rId3" Type="http://schemas.openxmlformats.org/officeDocument/2006/relationships/image" Target="../media/image131.jpeg"/><Relationship Id="rId7" Type="http://schemas.openxmlformats.org/officeDocument/2006/relationships/image" Target="../media/image13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4.jpeg"/><Relationship Id="rId5" Type="http://schemas.openxmlformats.org/officeDocument/2006/relationships/image" Target="../media/image133.jpeg"/><Relationship Id="rId10" Type="http://schemas.openxmlformats.org/officeDocument/2006/relationships/image" Target="../media/image138.jpeg"/><Relationship Id="rId4" Type="http://schemas.openxmlformats.org/officeDocument/2006/relationships/image" Target="../media/image132.jpeg"/><Relationship Id="rId9" Type="http://schemas.openxmlformats.org/officeDocument/2006/relationships/image" Target="../media/image137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jpeg"/><Relationship Id="rId3" Type="http://schemas.openxmlformats.org/officeDocument/2006/relationships/image" Target="../media/image139.jpeg"/><Relationship Id="rId7" Type="http://schemas.openxmlformats.org/officeDocument/2006/relationships/image" Target="../media/image14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2.jpeg"/><Relationship Id="rId5" Type="http://schemas.openxmlformats.org/officeDocument/2006/relationships/image" Target="../media/image141.jpeg"/><Relationship Id="rId4" Type="http://schemas.openxmlformats.org/officeDocument/2006/relationships/image" Target="../media/image140.jpeg"/><Relationship Id="rId9" Type="http://schemas.openxmlformats.org/officeDocument/2006/relationships/image" Target="../media/image145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jpeg"/><Relationship Id="rId3" Type="http://schemas.openxmlformats.org/officeDocument/2006/relationships/image" Target="../media/image146.jpeg"/><Relationship Id="rId7" Type="http://schemas.openxmlformats.org/officeDocument/2006/relationships/image" Target="../media/image150.jpeg"/><Relationship Id="rId12" Type="http://schemas.openxmlformats.org/officeDocument/2006/relationships/image" Target="../media/image15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9.jpeg"/><Relationship Id="rId11" Type="http://schemas.openxmlformats.org/officeDocument/2006/relationships/image" Target="../media/image154.jpeg"/><Relationship Id="rId5" Type="http://schemas.openxmlformats.org/officeDocument/2006/relationships/image" Target="../media/image148.jpeg"/><Relationship Id="rId10" Type="http://schemas.openxmlformats.org/officeDocument/2006/relationships/image" Target="../media/image153.jpeg"/><Relationship Id="rId4" Type="http://schemas.openxmlformats.org/officeDocument/2006/relationships/image" Target="../media/image147.jpeg"/><Relationship Id="rId9" Type="http://schemas.openxmlformats.org/officeDocument/2006/relationships/image" Target="../media/image152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13" Type="http://schemas.openxmlformats.org/officeDocument/2006/relationships/image" Target="../media/image166.jpeg"/><Relationship Id="rId3" Type="http://schemas.openxmlformats.org/officeDocument/2006/relationships/image" Target="../media/image156.jpeg"/><Relationship Id="rId7" Type="http://schemas.openxmlformats.org/officeDocument/2006/relationships/image" Target="../media/image160.png"/><Relationship Id="rId12" Type="http://schemas.openxmlformats.org/officeDocument/2006/relationships/image" Target="../media/image16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9.jpeg"/><Relationship Id="rId11" Type="http://schemas.openxmlformats.org/officeDocument/2006/relationships/image" Target="../media/image164.png"/><Relationship Id="rId5" Type="http://schemas.openxmlformats.org/officeDocument/2006/relationships/image" Target="../media/image158.jpeg"/><Relationship Id="rId15" Type="http://schemas.openxmlformats.org/officeDocument/2006/relationships/image" Target="../media/image168.jpeg"/><Relationship Id="rId10" Type="http://schemas.openxmlformats.org/officeDocument/2006/relationships/image" Target="../media/image163.png"/><Relationship Id="rId4" Type="http://schemas.openxmlformats.org/officeDocument/2006/relationships/image" Target="../media/image157.jpeg"/><Relationship Id="rId9" Type="http://schemas.openxmlformats.org/officeDocument/2006/relationships/image" Target="../media/image162.png"/><Relationship Id="rId14" Type="http://schemas.openxmlformats.org/officeDocument/2006/relationships/image" Target="../media/image16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4.jpeg"/><Relationship Id="rId3" Type="http://schemas.openxmlformats.org/officeDocument/2006/relationships/image" Target="../media/image169.png"/><Relationship Id="rId7" Type="http://schemas.openxmlformats.org/officeDocument/2006/relationships/image" Target="../media/image17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2.jpeg"/><Relationship Id="rId5" Type="http://schemas.openxmlformats.org/officeDocument/2006/relationships/image" Target="../media/image171.jpeg"/><Relationship Id="rId10" Type="http://schemas.openxmlformats.org/officeDocument/2006/relationships/image" Target="../media/image176.jpeg"/><Relationship Id="rId4" Type="http://schemas.openxmlformats.org/officeDocument/2006/relationships/image" Target="../media/image170.jpeg"/><Relationship Id="rId9" Type="http://schemas.openxmlformats.org/officeDocument/2006/relationships/image" Target="../media/image17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37.jpe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36.jpeg"/><Relationship Id="rId4" Type="http://schemas.openxmlformats.org/officeDocument/2006/relationships/diagramLayout" Target="../diagrams/layout4.xml"/><Relationship Id="rId9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jpeg"/><Relationship Id="rId3" Type="http://schemas.openxmlformats.org/officeDocument/2006/relationships/image" Target="../media/image178.jpeg"/><Relationship Id="rId7" Type="http://schemas.openxmlformats.org/officeDocument/2006/relationships/image" Target="../media/image18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1.jpeg"/><Relationship Id="rId5" Type="http://schemas.openxmlformats.org/officeDocument/2006/relationships/image" Target="../media/image180.jpeg"/><Relationship Id="rId4" Type="http://schemas.openxmlformats.org/officeDocument/2006/relationships/image" Target="../media/image17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7.jpeg"/><Relationship Id="rId5" Type="http://schemas.openxmlformats.org/officeDocument/2006/relationships/image" Target="../media/image186.jpeg"/><Relationship Id="rId4" Type="http://schemas.openxmlformats.org/officeDocument/2006/relationships/image" Target="../media/image185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jpeg"/><Relationship Id="rId3" Type="http://schemas.openxmlformats.org/officeDocument/2006/relationships/image" Target="../media/image188.jpeg"/><Relationship Id="rId7" Type="http://schemas.openxmlformats.org/officeDocument/2006/relationships/image" Target="../media/image19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1.jpeg"/><Relationship Id="rId5" Type="http://schemas.openxmlformats.org/officeDocument/2006/relationships/image" Target="../media/image190.jpeg"/><Relationship Id="rId4" Type="http://schemas.openxmlformats.org/officeDocument/2006/relationships/image" Target="../media/image189.png"/><Relationship Id="rId9" Type="http://schemas.openxmlformats.org/officeDocument/2006/relationships/image" Target="../media/image194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8.jpeg"/><Relationship Id="rId3" Type="http://schemas.openxmlformats.org/officeDocument/2006/relationships/image" Target="../media/image195.jpeg"/><Relationship Id="rId7" Type="http://schemas.openxmlformats.org/officeDocument/2006/relationships/image" Target="../media/image19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9.png"/><Relationship Id="rId5" Type="http://schemas.openxmlformats.org/officeDocument/2006/relationships/image" Target="../media/image188.jpeg"/><Relationship Id="rId4" Type="http://schemas.openxmlformats.org/officeDocument/2006/relationships/image" Target="../media/image196.jpeg"/><Relationship Id="rId9" Type="http://schemas.openxmlformats.org/officeDocument/2006/relationships/image" Target="../media/image19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2.jpeg"/><Relationship Id="rId5" Type="http://schemas.openxmlformats.org/officeDocument/2006/relationships/image" Target="../media/image201.jpeg"/><Relationship Id="rId4" Type="http://schemas.openxmlformats.org/officeDocument/2006/relationships/hyperlink" Target="http://www.opsa.info/plans/pdf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2.xls"/><Relationship Id="rId3" Type="http://schemas.openxmlformats.org/officeDocument/2006/relationships/image" Target="../media/image16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1.bin"/><Relationship Id="rId9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6.jpeg"/><Relationship Id="rId5" Type="http://schemas.openxmlformats.org/officeDocument/2006/relationships/image" Target="../media/image205.jpeg"/><Relationship Id="rId4" Type="http://schemas.openxmlformats.org/officeDocument/2006/relationships/image" Target="../media/image204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2.jpeg"/><Relationship Id="rId3" Type="http://schemas.openxmlformats.org/officeDocument/2006/relationships/image" Target="../media/image207.jpeg"/><Relationship Id="rId7" Type="http://schemas.openxmlformats.org/officeDocument/2006/relationships/image" Target="../media/image21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0.jpeg"/><Relationship Id="rId5" Type="http://schemas.openxmlformats.org/officeDocument/2006/relationships/image" Target="../media/image209.jpeg"/><Relationship Id="rId4" Type="http://schemas.openxmlformats.org/officeDocument/2006/relationships/image" Target="../media/image208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8.jpeg"/><Relationship Id="rId3" Type="http://schemas.openxmlformats.org/officeDocument/2006/relationships/image" Target="../media/image213.jpeg"/><Relationship Id="rId7" Type="http://schemas.openxmlformats.org/officeDocument/2006/relationships/image" Target="../media/image2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6.jpeg"/><Relationship Id="rId5" Type="http://schemas.openxmlformats.org/officeDocument/2006/relationships/image" Target="../media/image215.jpeg"/><Relationship Id="rId4" Type="http://schemas.openxmlformats.org/officeDocument/2006/relationships/image" Target="../media/image21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2.jpeg"/><Relationship Id="rId5" Type="http://schemas.openxmlformats.org/officeDocument/2006/relationships/image" Target="../media/image221.jpeg"/><Relationship Id="rId4" Type="http://schemas.openxmlformats.org/officeDocument/2006/relationships/image" Target="../media/image220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5.jpeg"/><Relationship Id="rId4" Type="http://schemas.openxmlformats.org/officeDocument/2006/relationships/image" Target="../media/image22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jpeg"/><Relationship Id="rId7" Type="http://schemas.openxmlformats.org/officeDocument/2006/relationships/image" Target="../media/image23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1.jpeg"/><Relationship Id="rId5" Type="http://schemas.openxmlformats.org/officeDocument/2006/relationships/image" Target="../media/image230.jpeg"/><Relationship Id="rId4" Type="http://schemas.openxmlformats.org/officeDocument/2006/relationships/image" Target="../media/image22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5.png"/><Relationship Id="rId4" Type="http://schemas.openxmlformats.org/officeDocument/2006/relationships/image" Target="../media/image2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png"/><Relationship Id="rId5" Type="http://schemas.openxmlformats.org/officeDocument/2006/relationships/oleObject" Target="../embeddings/Microsoft_Excel_97-2003_Worksheet3.xls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Excel_97-2003_Worksheet5.xls"/><Relationship Id="rId3" Type="http://schemas.openxmlformats.org/officeDocument/2006/relationships/image" Target="../media/image20.jpeg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png"/><Relationship Id="rId5" Type="http://schemas.openxmlformats.org/officeDocument/2006/relationships/oleObject" Target="../embeddings/Microsoft_Excel_97-2003_Worksheet4.xls"/><Relationship Id="rId4" Type="http://schemas.openxmlformats.org/officeDocument/2006/relationships/oleObject" Target="../embeddings/oleObject4.bin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1.png"/><Relationship Id="rId5" Type="http://schemas.openxmlformats.org/officeDocument/2006/relationships/oleObject" Target="../embeddings/Microsoft_Excel_97-2003_Worksheet6.xls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713" y="98425"/>
            <a:ext cx="930275" cy="8826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F:\Документы\ОПСА\эмблема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013" y="115888"/>
            <a:ext cx="661987" cy="9366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 descr="ÐÐ»Ð°Ð²Ð½Ð°Ñ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3738" y="116632"/>
            <a:ext cx="846324" cy="8328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Sveta\Desktop\21853927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006475"/>
            <a:ext cx="1595438" cy="49688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1906348" y="452347"/>
            <a:ext cx="814725" cy="735586"/>
          </a:xfrm>
          <a:prstGeom prst="rect">
            <a:avLst/>
          </a:prstGeom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sz="4000" dirty="0">
                <a:solidFill>
                  <a:srgbClr val="C00000"/>
                </a:solidFill>
                <a:latin typeface="+mn-lt"/>
              </a:rPr>
              <a:t>3</a:t>
            </a:r>
            <a:r>
              <a:rPr lang="en-US" sz="4000" b="1" dirty="0">
                <a:solidFill>
                  <a:srgbClr val="C00000"/>
                </a:solidFill>
                <a:latin typeface="+mn-lt"/>
              </a:rPr>
              <a:t>0</a:t>
            </a:r>
            <a:endParaRPr lang="ru-RU" sz="4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770062" y="116632"/>
            <a:ext cx="6379304" cy="945515"/>
          </a:xfrm>
          <a:prstGeom prst="rect">
            <a:avLst/>
          </a:prstGeom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  <a:defRPr/>
            </a:pPr>
            <a:r>
              <a:rPr lang="ru-RU" sz="13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Межрегиональная научно-практическая конференция с международным участием </a:t>
            </a:r>
          </a:p>
          <a:p>
            <a:pPr algn="ctr">
              <a:lnSpc>
                <a:spcPct val="110000"/>
              </a:lnSpc>
              <a:defRPr/>
            </a:pPr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«КАДРЫ ДЛЯ СОВРЕМЕННОГО</a:t>
            </a:r>
            <a:r>
              <a:rPr lang="en-US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ЗДРАВООХРАНЕНИЯ. </a:t>
            </a:r>
            <a:endParaRPr lang="en-US" sz="13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10000"/>
              </a:lnSpc>
              <a:defRPr/>
            </a:pPr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МЕДИЦИНСКОЕ ОБРАЗОВАНИЕ  И КАЧЕСТВО МЕДИЦИНСКОЙ</a:t>
            </a:r>
            <a:r>
              <a:rPr lang="en-US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ПОМОЩИ»</a:t>
            </a:r>
          </a:p>
          <a:p>
            <a:pPr algn="ctr">
              <a:lnSpc>
                <a:spcPct val="110000"/>
              </a:lnSpc>
              <a:defRPr/>
            </a:pPr>
            <a:endParaRPr lang="ru-RU" sz="1200" b="1" dirty="0">
              <a:solidFill>
                <a:srgbClr val="006600"/>
              </a:solidFill>
              <a:latin typeface="+mn-lt"/>
            </a:endParaRPr>
          </a:p>
        </p:txBody>
      </p:sp>
      <p:sp>
        <p:nvSpPr>
          <p:cNvPr id="2061" name="Прямоугольник 13"/>
          <p:cNvSpPr>
            <a:spLocks noChangeArrowheads="1"/>
          </p:cNvSpPr>
          <p:nvPr/>
        </p:nvSpPr>
        <p:spPr bwMode="auto">
          <a:xfrm>
            <a:off x="1268413" y="6370638"/>
            <a:ext cx="6318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ru-RU" sz="2400" b="1">
                <a:solidFill>
                  <a:srgbClr val="006600"/>
                </a:solidFill>
                <a:latin typeface="Arial" charset="0"/>
              </a:rPr>
              <a:t>26</a:t>
            </a:r>
            <a:r>
              <a:rPr lang="ru-RU" altLang="ru-RU" sz="2400" b="1">
                <a:solidFill>
                  <a:srgbClr val="006600"/>
                </a:solidFill>
                <a:latin typeface="Arial" charset="0"/>
              </a:rPr>
              <a:t> октября 2018 г.,</a:t>
            </a:r>
            <a:r>
              <a:rPr lang="en-US" altLang="ru-RU" sz="2400" b="1">
                <a:solidFill>
                  <a:srgbClr val="006600"/>
                </a:solidFill>
                <a:latin typeface="Arial" charset="0"/>
              </a:rPr>
              <a:t> </a:t>
            </a:r>
            <a:r>
              <a:rPr lang="ru-RU" altLang="ru-RU" sz="2400" b="1">
                <a:solidFill>
                  <a:srgbClr val="006600"/>
                </a:solidFill>
                <a:latin typeface="Arial" charset="0"/>
              </a:rPr>
              <a:t>г. Омск</a:t>
            </a:r>
            <a:r>
              <a:rPr lang="en-US" altLang="ru-RU" sz="2400" b="1">
                <a:solidFill>
                  <a:srgbClr val="006600"/>
                </a:solidFill>
                <a:latin typeface="Arial" charset="0"/>
              </a:rPr>
              <a:t> </a:t>
            </a:r>
            <a:endParaRPr lang="ru-RU" altLang="ru-RU" sz="2400" b="1">
              <a:solidFill>
                <a:srgbClr val="006600"/>
              </a:solidFill>
              <a:latin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0825" y="2060575"/>
            <a:ext cx="8353425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Современные подходы в управлении и развитии сестринского дела </a:t>
            </a:r>
          </a:p>
          <a:p>
            <a:pPr algn="ctr">
              <a:defRPr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Омском регионе</a:t>
            </a:r>
            <a:endParaRPr lang="ru-RU" sz="3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12888" y="5248275"/>
            <a:ext cx="7610475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Т.Ф. Моисеева, главная медицинская сестра БУЗОО «ОКБ», главный внештатный специалист МЗ ОО по управлению сестринской деятельностью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1" name="Прямоугольник 2"/>
          <p:cNvSpPr>
            <a:spLocks noChangeArrowheads="1"/>
          </p:cNvSpPr>
          <p:nvPr/>
        </p:nvSpPr>
        <p:spPr bwMode="auto">
          <a:xfrm>
            <a:off x="17463" y="-26988"/>
            <a:ext cx="9128125" cy="1076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Меры социальной поддержки Правительства Омской области </a:t>
            </a:r>
          </a:p>
        </p:txBody>
      </p:sp>
      <p:sp>
        <p:nvSpPr>
          <p:cNvPr id="11272" name="Прямоугольник 3"/>
          <p:cNvSpPr>
            <a:spLocks noChangeArrowheads="1"/>
          </p:cNvSpPr>
          <p:nvPr/>
        </p:nvSpPr>
        <p:spPr bwMode="auto">
          <a:xfrm>
            <a:off x="365125" y="2708275"/>
            <a:ext cx="835977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i="1"/>
              <a:t>377 средних медицинских работников получили в 2017 году единовременные выплаты из областного бюджета назначена единовременной денежной выплаты в размере 20 тысяч рублей и ежемесячные выплаты сроком на 3 года в размере 1 тысячи рублей</a:t>
            </a:r>
            <a:endParaRPr lang="ru-RU" altLang="ru-RU" sz="2400" b="1"/>
          </a:p>
        </p:txBody>
      </p:sp>
      <p:sp>
        <p:nvSpPr>
          <p:cNvPr id="11273" name="Прямоугольник 8"/>
          <p:cNvSpPr>
            <a:spLocks noChangeArrowheads="1"/>
          </p:cNvSpPr>
          <p:nvPr/>
        </p:nvSpPr>
        <p:spPr bwMode="auto">
          <a:xfrm>
            <a:off x="355600" y="1268413"/>
            <a:ext cx="8604250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 i="1">
                <a:solidFill>
                  <a:srgbClr val="0070C0"/>
                </a:solidFill>
              </a:rPr>
              <a:t>Постановление Правительства Омской области от 13 марта 2012 года № 46-п «О мерах социальной поддержки медицинских работников» </a:t>
            </a:r>
            <a:endParaRPr lang="ru-RU" altLang="ru-RU" sz="2800" b="1">
              <a:solidFill>
                <a:srgbClr val="0070C0"/>
              </a:solidFill>
            </a:endParaRPr>
          </a:p>
        </p:txBody>
      </p:sp>
      <p:pic>
        <p:nvPicPr>
          <p:cNvPr id="16395" name="Picture 4" descr="\\192.168.1.18\информация для мед. сотрудников\Обмен\Золотаревой\статья в книгу\7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400" y="4889500"/>
            <a:ext cx="2851150" cy="1900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5" descr="C:\Users\str1-gls-1\Desktop\для книги\DSC_558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8038" y="4906963"/>
            <a:ext cx="2832100" cy="1882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U:\Обмен\для Золотаревой\фото\Изображение 2444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8100" y="4906963"/>
            <a:ext cx="2465388" cy="1849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444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176338" y="49213"/>
            <a:ext cx="798671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3200" b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Профориентационная</a:t>
            </a: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работа</a:t>
            </a:r>
          </a:p>
        </p:txBody>
      </p:sp>
      <p:pic>
        <p:nvPicPr>
          <p:cNvPr id="17417" name="Picture 4" descr="D:\текущ работа1\день главной сестры\2018год\профориент.работа со студентами\областной колледж\встреча с работадателями 20180131_10453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3800" y="4792663"/>
            <a:ext cx="2927350" cy="164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3" descr="D:\текущ работа1\день главной сестры\2018год\профориент.работа со студентами\областной колледж\встреча с работадателями 20180119_12182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8413" y="4792663"/>
            <a:ext cx="3008312" cy="1690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9" name="Picture 7" descr="D:\Desktop\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4575" y="3230563"/>
            <a:ext cx="2116138" cy="1425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9" name="Прямоугольник 8"/>
          <p:cNvSpPr>
            <a:spLocks noChangeArrowheads="1"/>
          </p:cNvSpPr>
          <p:nvPr/>
        </p:nvSpPr>
        <p:spPr bwMode="auto">
          <a:xfrm>
            <a:off x="571500" y="2884488"/>
            <a:ext cx="4171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200" b="1" i="1">
                <a:solidFill>
                  <a:srgbClr val="002060"/>
                </a:solidFill>
              </a:rPr>
              <a:t>«Дни открытых дверей» для студентов</a:t>
            </a:r>
            <a:endParaRPr lang="ru-RU" altLang="ru-RU" sz="1200">
              <a:solidFill>
                <a:srgbClr val="002060"/>
              </a:solidFill>
            </a:endParaRPr>
          </a:p>
        </p:txBody>
      </p:sp>
      <p:sp>
        <p:nvSpPr>
          <p:cNvPr id="12300" name="Прямоугольник 13"/>
          <p:cNvSpPr>
            <a:spLocks noChangeArrowheads="1"/>
          </p:cNvSpPr>
          <p:nvPr/>
        </p:nvSpPr>
        <p:spPr bwMode="auto">
          <a:xfrm>
            <a:off x="4778375" y="2865438"/>
            <a:ext cx="42021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200" b="1" i="1">
                <a:solidFill>
                  <a:srgbClr val="002060"/>
                </a:solidFill>
              </a:rPr>
              <a:t>Общебольничная сестринская конференция</a:t>
            </a:r>
            <a:endParaRPr lang="ru-RU" altLang="ru-RU" sz="1200">
              <a:solidFill>
                <a:srgbClr val="002060"/>
              </a:solidFill>
            </a:endParaRPr>
          </a:p>
        </p:txBody>
      </p:sp>
      <p:pic>
        <p:nvPicPr>
          <p:cNvPr id="18" name="Picture 2" descr="\\192.168.1.18\информация для мед. сотрудников\Обмен\1. Администрация больницы\для Моисеевой Т.Ф\фото для главной мс\проф.работа\день откр дверей\DSC00444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788" y="1268413"/>
            <a:ext cx="2058987" cy="1544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\\192.168.1.18\информация для мед. сотрудников\Обмен\1. Администрация больницы\для Моисеевой Т.Ф\фото для главной мс\проф.работа\день откр дверей\IMG_2114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52750" y="1252538"/>
            <a:ext cx="1674813" cy="1560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D:\текущ работа1\главная медсестра\работа гл.мс на 2017г\фото\посвящение в профессию медицинских сестер\IMG_6137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5580063" y="1222375"/>
            <a:ext cx="2660650" cy="1520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5" name="Picture 2" descr="U:\Обмен\Золотаревой\день главной медсестры апрель 2016 г\к дню главной медсестры\фото приемная комисссия с выпускниками\DSC_0680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4713" y="3205163"/>
            <a:ext cx="2160587" cy="1438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6" name="Picture 3" descr="U:\Обмен\Золотаревой\день главной медсестры апрель 2016 г\к дню главной медсестры\фото приемная комисссия с выпускниками\DSC_0704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84563" y="3217863"/>
            <a:ext cx="2120900" cy="1412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6" name="Прямоугольник 1"/>
          <p:cNvSpPr>
            <a:spLocks noChangeArrowheads="1"/>
          </p:cNvSpPr>
          <p:nvPr/>
        </p:nvSpPr>
        <p:spPr bwMode="auto">
          <a:xfrm>
            <a:off x="17463" y="6505575"/>
            <a:ext cx="91090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600" i="1"/>
              <a:t>Мероприятия по совершенствованию целевой контрактной подготовки специалистов </a:t>
            </a:r>
            <a:endParaRPr lang="ru-RU" altLang="ru-RU" sz="160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75" y="57150"/>
            <a:ext cx="90011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3"/>
          <p:cNvSpPr>
            <a:spLocks noChangeArrowheads="1"/>
          </p:cNvSpPr>
          <p:nvPr/>
        </p:nvSpPr>
        <p:spPr bwMode="auto">
          <a:xfrm>
            <a:off x="-36513" y="-50800"/>
            <a:ext cx="91995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Трудоустройство специалистов со средним медицинским и фармацевтическим  образованием</a:t>
            </a:r>
          </a:p>
        </p:txBody>
      </p:sp>
      <p:graphicFrame>
        <p:nvGraphicFramePr>
          <p:cNvPr id="13320" name="Объект 3"/>
          <p:cNvGraphicFramePr>
            <a:graphicFrameLocks/>
          </p:cNvGraphicFramePr>
          <p:nvPr/>
        </p:nvGraphicFramePr>
        <p:xfrm>
          <a:off x="0" y="1052513"/>
          <a:ext cx="6265863" cy="438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" r:id="rId5" imgW="6267231" imgH="4383404" progId="Excel.Chart.8">
                  <p:embed/>
                </p:oleObj>
              </mc:Choice>
              <mc:Fallback>
                <p:oleObj r:id="rId5" imgW="6267231" imgH="4383404" progId="Excel.Chart.8">
                  <p:embed/>
                  <p:pic>
                    <p:nvPicPr>
                      <p:cNvPr id="0" name="Объект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052513"/>
                        <a:ext cx="6265863" cy="438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1" name="Прямоугольник 2"/>
          <p:cNvSpPr>
            <a:spLocks noChangeArrowheads="1"/>
          </p:cNvSpPr>
          <p:nvPr/>
        </p:nvSpPr>
        <p:spPr bwMode="auto">
          <a:xfrm>
            <a:off x="5595938" y="3446463"/>
            <a:ext cx="356711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b="1" i="1">
                <a:solidFill>
                  <a:srgbClr val="FF0000"/>
                </a:solidFill>
              </a:rPr>
              <a:t>из них- 445 </a:t>
            </a:r>
            <a:r>
              <a:rPr lang="ru-RU" altLang="ru-RU" b="1" i="1"/>
              <a:t>молодые специалисты 2017 года выпуска</a:t>
            </a:r>
          </a:p>
          <a:p>
            <a:pPr algn="ctr" eaLnBrk="1" hangingPunct="1"/>
            <a:r>
              <a:rPr lang="ru-RU" altLang="ru-RU" b="1" i="1"/>
              <a:t>(2016г.-420; 2015г-384;2014г.-432;2013г.- 463) </a:t>
            </a:r>
          </a:p>
        </p:txBody>
      </p:sp>
      <p:sp>
        <p:nvSpPr>
          <p:cNvPr id="13" name="Прямоугольник 6"/>
          <p:cNvSpPr>
            <a:spLocks noChangeArrowheads="1"/>
          </p:cNvSpPr>
          <p:nvPr/>
        </p:nvSpPr>
        <p:spPr bwMode="auto">
          <a:xfrm>
            <a:off x="5419725" y="1766888"/>
            <a:ext cx="3671888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Трудоустроились специалисты в МО </a:t>
            </a:r>
            <a:r>
              <a:rPr lang="ru-RU" sz="2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50,3% </a:t>
            </a:r>
            <a:r>
              <a:rPr lang="ru-RU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общего количества выпускников </a:t>
            </a:r>
          </a:p>
        </p:txBody>
      </p:sp>
      <p:sp>
        <p:nvSpPr>
          <p:cNvPr id="13323" name="Прямоугольник 5"/>
          <p:cNvSpPr>
            <a:spLocks noChangeArrowheads="1"/>
          </p:cNvSpPr>
          <p:nvPr/>
        </p:nvSpPr>
        <p:spPr bwMode="auto">
          <a:xfrm>
            <a:off x="4629150" y="2365375"/>
            <a:ext cx="806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i="1">
                <a:solidFill>
                  <a:srgbClr val="FF0000"/>
                </a:solidFill>
              </a:rPr>
              <a:t>1693</a:t>
            </a:r>
          </a:p>
        </p:txBody>
      </p:sp>
      <p:sp>
        <p:nvSpPr>
          <p:cNvPr id="13324" name="TextBox 9"/>
          <p:cNvSpPr txBox="1">
            <a:spLocks noChangeArrowheads="1"/>
          </p:cNvSpPr>
          <p:nvPr/>
        </p:nvSpPr>
        <p:spPr bwMode="auto">
          <a:xfrm>
            <a:off x="1187450" y="2060575"/>
            <a:ext cx="819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i="1"/>
              <a:t>1811</a:t>
            </a:r>
          </a:p>
        </p:txBody>
      </p:sp>
      <p:sp>
        <p:nvSpPr>
          <p:cNvPr id="13325" name="Прямоугольник 6"/>
          <p:cNvSpPr>
            <a:spLocks noChangeArrowheads="1"/>
          </p:cNvSpPr>
          <p:nvPr/>
        </p:nvSpPr>
        <p:spPr bwMode="auto">
          <a:xfrm>
            <a:off x="2411413" y="2209800"/>
            <a:ext cx="806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i="1"/>
              <a:t>1648</a:t>
            </a:r>
          </a:p>
        </p:txBody>
      </p:sp>
      <p:sp>
        <p:nvSpPr>
          <p:cNvPr id="13326" name="Прямоугольник 6"/>
          <p:cNvSpPr>
            <a:spLocks noChangeArrowheads="1"/>
          </p:cNvSpPr>
          <p:nvPr/>
        </p:nvSpPr>
        <p:spPr bwMode="auto">
          <a:xfrm>
            <a:off x="3419475" y="2362200"/>
            <a:ext cx="1000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i="1"/>
              <a:t>1422</a:t>
            </a:r>
          </a:p>
        </p:txBody>
      </p:sp>
      <p:sp>
        <p:nvSpPr>
          <p:cNvPr id="13327" name="Прямоугольник 1"/>
          <p:cNvSpPr>
            <a:spLocks noChangeArrowheads="1"/>
          </p:cNvSpPr>
          <p:nvPr/>
        </p:nvSpPr>
        <p:spPr bwMode="auto">
          <a:xfrm>
            <a:off x="90488" y="5516563"/>
            <a:ext cx="90011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i="1"/>
              <a:t>С 2018 года </a:t>
            </a:r>
            <a:r>
              <a:rPr lang="ru-RU" altLang="ru-RU" sz="2000"/>
              <a:t> реализация</a:t>
            </a:r>
            <a:r>
              <a:rPr lang="ru-RU" altLang="ru-RU" sz="2000" i="1"/>
              <a:t> государственной программой РФ "Развитие здравоохранения </a:t>
            </a:r>
            <a:r>
              <a:rPr lang="ru-RU" altLang="ru-RU" sz="2000" b="1"/>
              <a:t>«Земский фельдшер», </a:t>
            </a:r>
            <a:r>
              <a:rPr lang="ru-RU" altLang="ru-RU" sz="2000"/>
              <a:t>предусматривающая выплату 500 тыс. рублей фельдшерам, приступившим к работе на ФАПах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-9525"/>
            <a:ext cx="9109075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-26988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-26988"/>
            <a:ext cx="17463" cy="69024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 flipV="1">
            <a:off x="9126538" y="-9525"/>
            <a:ext cx="17462" cy="69151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11"/>
          <p:cNvSpPr>
            <a:spLocks noChangeArrowheads="1"/>
          </p:cNvSpPr>
          <p:nvPr/>
        </p:nvSpPr>
        <p:spPr bwMode="auto">
          <a:xfrm>
            <a:off x="123825" y="-100013"/>
            <a:ext cx="901858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Организационная вертикаль управления сестринским персоналом в регионе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55875" y="1255713"/>
            <a:ext cx="3240088" cy="6826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/>
              <a:t>     МЗ ОО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114675" y="2038350"/>
            <a:ext cx="2603500" cy="82073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/>
              <a:t>Главный внештатный специалист  по управлению сестринской деятельностью МЗ ОО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5275" y="2085975"/>
            <a:ext cx="2505075" cy="68103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/>
              <a:t>Омская профессиональная сестринская ассоциация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6388" y="3022600"/>
            <a:ext cx="2503487" cy="67151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Образовательные  МУ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967038" y="2997200"/>
            <a:ext cx="2424112" cy="50323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Аттестационная комиссия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967413" y="2024063"/>
            <a:ext cx="3141662" cy="428466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b="1" dirty="0"/>
              <a:t>Внештатные специалисты МЗ ОО сестринских служб</a:t>
            </a:r>
          </a:p>
          <a:p>
            <a:pPr>
              <a:defRPr/>
            </a:pPr>
            <a:r>
              <a:rPr lang="ru-RU" sz="1400" dirty="0"/>
              <a:t>«Сестринское дело»</a:t>
            </a:r>
          </a:p>
          <a:p>
            <a:pPr>
              <a:defRPr/>
            </a:pPr>
            <a:r>
              <a:rPr lang="ru-RU" sz="1400" dirty="0"/>
              <a:t>«Акушерское дело»</a:t>
            </a:r>
          </a:p>
          <a:p>
            <a:pPr>
              <a:defRPr/>
            </a:pPr>
            <a:r>
              <a:rPr lang="ru-RU" sz="1400" dirty="0"/>
              <a:t>«Лечебное дело»</a:t>
            </a:r>
          </a:p>
          <a:p>
            <a:pPr>
              <a:defRPr/>
            </a:pPr>
            <a:r>
              <a:rPr lang="ru-RU" sz="1400" dirty="0"/>
              <a:t>«Сестринское дело в педиатрии»</a:t>
            </a:r>
          </a:p>
          <a:p>
            <a:pPr>
              <a:defRPr/>
            </a:pPr>
            <a:r>
              <a:rPr lang="ru-RU" sz="1400" dirty="0"/>
              <a:t>«Анестезиология и реаниматология»</a:t>
            </a:r>
          </a:p>
          <a:p>
            <a:pPr>
              <a:defRPr/>
            </a:pPr>
            <a:r>
              <a:rPr lang="ru-RU" sz="1400" dirty="0"/>
              <a:t>«Операционное дело»</a:t>
            </a:r>
          </a:p>
          <a:p>
            <a:pPr>
              <a:defRPr/>
            </a:pPr>
            <a:r>
              <a:rPr lang="ru-RU" sz="1400" dirty="0"/>
              <a:t>«Функциональная диагностика»</a:t>
            </a:r>
          </a:p>
          <a:p>
            <a:pPr>
              <a:defRPr/>
            </a:pPr>
            <a:r>
              <a:rPr lang="ru-RU" sz="1400" dirty="0"/>
              <a:t>«Лабораторная диагностика»</a:t>
            </a:r>
          </a:p>
          <a:p>
            <a:pPr>
              <a:defRPr/>
            </a:pPr>
            <a:r>
              <a:rPr lang="ru-RU" sz="1400" dirty="0"/>
              <a:t>«Стоматология»</a:t>
            </a:r>
          </a:p>
          <a:p>
            <a:pPr>
              <a:defRPr/>
            </a:pPr>
            <a:r>
              <a:rPr lang="ru-RU" sz="1400" dirty="0"/>
              <a:t>«Медицинский массаж»</a:t>
            </a:r>
          </a:p>
          <a:p>
            <a:pPr>
              <a:defRPr/>
            </a:pPr>
            <a:r>
              <a:rPr lang="ru-RU" sz="1400" dirty="0"/>
              <a:t>«Медицинский массаж»</a:t>
            </a:r>
          </a:p>
          <a:p>
            <a:pPr>
              <a:defRPr/>
            </a:pPr>
            <a:r>
              <a:rPr lang="ru-RU" sz="1400" dirty="0"/>
              <a:t>«Лечебная физкультура»</a:t>
            </a:r>
          </a:p>
          <a:p>
            <a:pPr>
              <a:defRPr/>
            </a:pPr>
            <a:r>
              <a:rPr lang="ru-RU" sz="1400" dirty="0"/>
              <a:t>«Физиотерапия»</a:t>
            </a:r>
          </a:p>
          <a:p>
            <a:pPr>
              <a:defRPr/>
            </a:pPr>
            <a:r>
              <a:rPr lang="ru-RU" sz="1400" dirty="0"/>
              <a:t>«Медико-санитарная помощь»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6838" y="4052888"/>
            <a:ext cx="3889375" cy="6000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МО административных </a:t>
            </a:r>
          </a:p>
          <a:p>
            <a:pPr algn="ctr">
              <a:defRPr/>
            </a:pPr>
            <a:r>
              <a:rPr lang="ru-RU" b="1" dirty="0"/>
              <a:t>округов Омска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4925" y="5084763"/>
            <a:ext cx="792163" cy="5048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ОАО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20738" y="5094288"/>
            <a:ext cx="792162" cy="50323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ЦАО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612900" y="5084763"/>
            <a:ext cx="792163" cy="5048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КАО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405063" y="5084763"/>
            <a:ext cx="792162" cy="5048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САО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194050" y="5094288"/>
            <a:ext cx="792163" cy="50323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ЛАО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140200" y="4102100"/>
            <a:ext cx="792163" cy="50323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ЦРБ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003800" y="4116388"/>
            <a:ext cx="792163" cy="5048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ОКБ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9375" y="5732463"/>
            <a:ext cx="5321300" cy="5048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b="1" dirty="0"/>
              <a:t>Главные и старшие медсестры , Совет по СД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07950" y="6353175"/>
            <a:ext cx="4895850" cy="38893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Сестринский персонал</a:t>
            </a:r>
          </a:p>
        </p:txBody>
      </p:sp>
      <p:sp>
        <p:nvSpPr>
          <p:cNvPr id="14360" name="Прямоугольник 56"/>
          <p:cNvSpPr>
            <a:spLocks noChangeArrowheads="1"/>
          </p:cNvSpPr>
          <p:nvPr/>
        </p:nvSpPr>
        <p:spPr bwMode="auto">
          <a:xfrm>
            <a:off x="5111750" y="6237288"/>
            <a:ext cx="4014788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i="1">
                <a:solidFill>
                  <a:srgbClr val="C00000"/>
                </a:solidFill>
              </a:rPr>
              <a:t>основание:</a:t>
            </a:r>
          </a:p>
          <a:p>
            <a:pPr eaLnBrk="1" hangingPunct="1"/>
            <a:r>
              <a:rPr lang="ru-RU" altLang="ru-RU" b="1" i="1">
                <a:solidFill>
                  <a:srgbClr val="C00000"/>
                </a:solidFill>
              </a:rPr>
              <a:t>приказ МЗОО от 06.07. 2009 №79-ка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5867400" y="2024063"/>
            <a:ext cx="0" cy="4340225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4787900" y="5778500"/>
            <a:ext cx="0" cy="963613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09" name="Прямая со стрелкой 43008"/>
          <p:cNvCxnSpPr/>
          <p:nvPr/>
        </p:nvCxnSpPr>
        <p:spPr>
          <a:xfrm>
            <a:off x="295275" y="4592638"/>
            <a:ext cx="17463" cy="504825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639763" y="5381625"/>
            <a:ext cx="17462" cy="503238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1162050" y="4581525"/>
            <a:ext cx="17463" cy="503238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2008188" y="4592638"/>
            <a:ext cx="17462" cy="504825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2781300" y="4581525"/>
            <a:ext cx="19050" cy="503238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3573463" y="4581525"/>
            <a:ext cx="17462" cy="503238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2268538" y="5384800"/>
            <a:ext cx="17462" cy="503238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3121025" y="5337175"/>
            <a:ext cx="17463" cy="504825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3843338" y="5368925"/>
            <a:ext cx="17462" cy="503238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1516063" y="5337175"/>
            <a:ext cx="17462" cy="504825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4508500" y="4652963"/>
            <a:ext cx="0" cy="963612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5400675" y="4683125"/>
            <a:ext cx="0" cy="963613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19" name="Прямая со стрелкой 43018"/>
          <p:cNvCxnSpPr/>
          <p:nvPr/>
        </p:nvCxnSpPr>
        <p:spPr>
          <a:xfrm flipV="1">
            <a:off x="2740025" y="1787525"/>
            <a:ext cx="0" cy="514350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2863850" y="3613150"/>
            <a:ext cx="17463" cy="503238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>
            <a:off x="2719388" y="2597150"/>
            <a:ext cx="161925" cy="1004888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24" name="Прямая со стрелкой 43023"/>
          <p:cNvCxnSpPr/>
          <p:nvPr/>
        </p:nvCxnSpPr>
        <p:spPr>
          <a:xfrm>
            <a:off x="3016250" y="1938338"/>
            <a:ext cx="0" cy="1058862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flipH="1">
            <a:off x="5337175" y="3249613"/>
            <a:ext cx="541338" cy="0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32" name="Прямая со стрелкой 43031"/>
          <p:cNvCxnSpPr/>
          <p:nvPr/>
        </p:nvCxnSpPr>
        <p:spPr>
          <a:xfrm flipH="1">
            <a:off x="2863850" y="3602038"/>
            <a:ext cx="2752725" cy="0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flipH="1">
            <a:off x="5337175" y="5919788"/>
            <a:ext cx="558800" cy="30162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/>
          <p:nvPr/>
        </p:nvCxnSpPr>
        <p:spPr>
          <a:xfrm>
            <a:off x="5391150" y="3602038"/>
            <a:ext cx="17463" cy="504825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>
            <a:off x="4503738" y="3627438"/>
            <a:ext cx="17462" cy="504825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213" y="1274763"/>
            <a:ext cx="676275" cy="6413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8" name="Прямая со стрелкой 97"/>
          <p:cNvCxnSpPr/>
          <p:nvPr/>
        </p:nvCxnSpPr>
        <p:spPr>
          <a:xfrm flipV="1">
            <a:off x="5608638" y="1747838"/>
            <a:ext cx="0" cy="554037"/>
          </a:xfrm>
          <a:prstGeom prst="straightConnector1">
            <a:avLst/>
          </a:prstGeom>
          <a:ln w="38100">
            <a:solidFill>
              <a:srgbClr val="000099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69850"/>
            <a:ext cx="91281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4925" y="-79375"/>
            <a:ext cx="9091613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	Внештатные специалисты МЗОО</a:t>
            </a:r>
          </a:p>
          <a:p>
            <a:pPr algn="r"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Главные медицинские сестры округов</a:t>
            </a:r>
            <a:b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</a:b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endParaRPr lang="ru-RU" sz="32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5368" name="Прямоугольник 2"/>
          <p:cNvSpPr>
            <a:spLocks noChangeArrowheads="1"/>
          </p:cNvSpPr>
          <p:nvPr/>
        </p:nvSpPr>
        <p:spPr bwMode="auto">
          <a:xfrm>
            <a:off x="107950" y="6126163"/>
            <a:ext cx="90185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600" b="1" i="1">
                <a:solidFill>
                  <a:srgbClr val="C00000"/>
                </a:solidFill>
              </a:rPr>
              <a:t>приказ МЗОО от 10.12.2008 №165 –ка «О назначении главных внештатных специалистов МЗОО» и от 06.07.2009 №79-ка «О назначении внештатных специалистов МЗОО по 10 основным  специальностям сестринских служб» </a:t>
            </a:r>
            <a:endParaRPr lang="ru-RU" altLang="ru-RU" sz="1600" b="1">
              <a:solidFill>
                <a:srgbClr val="C00000"/>
              </a:solidFill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539750" y="1352550"/>
          <a:ext cx="8586788" cy="27574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97862"/>
                <a:gridCol w="4388926"/>
              </a:tblGrid>
              <a:tr h="636274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Внештатный специалист МЗОО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 по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специальности «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Сестринское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дело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» Дорошенко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М. Ю., главная медицинская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сестра БУЗОО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«Наркологический диспансер» 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182563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  Внештатный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специалист МЗОО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по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специальности «Акушерское дело» </a:t>
                      </a:r>
                    </a:p>
                    <a:p>
                      <a:pPr marL="182563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  Саитова Т. В., главная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акушерка БУЗОО «ОКБ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»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noFill/>
                  </a:tcPr>
                </a:tc>
              </a:tr>
              <a:tr h="648201"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Внештатный специалист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МЗОО по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специальности «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Лечебное</a:t>
                      </a: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дело» 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  <a:effectLst/>
                        </a:rPr>
                        <a:t>Садовенко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 И. А., главная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медицинская сестра </a:t>
                      </a:r>
                      <a:b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БУЗОО «Омская ЦРБ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»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1825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Внештатный специалист МЗОО по специальности «Анестезиология и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реаниматология» 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  <a:effectLst/>
                        </a:rPr>
                        <a:t>Нопина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 О. Е., старшая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медицинская сестра отделения  </a:t>
                      </a:r>
                    </a:p>
                    <a:p>
                      <a:pPr marL="1825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  анестезиологии и реанимации №1 БУЗОО «ОКБ»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noFill/>
                  </a:tcPr>
                </a:tc>
              </a:tr>
              <a:tr h="6482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Внештатный специалист МЗОО по специальности «Сестринское </a:t>
                      </a:r>
                      <a:endParaRPr lang="ru-RU" sz="10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дело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в педиатрии»</a:t>
                      </a: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 rotWithShape="0">
                              <a:srgbClr val="000000">
                                <a:alpha val="43000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Иващенко Л. А. лавная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медицинская </a:t>
                      </a:r>
                      <a:endParaRPr lang="ru-RU" sz="10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сестра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БУЗОО «ОДКБ» 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1825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Внештатный специалист МЗОО по специальности «Лабораторная диагностика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» Панькова О. Д, старший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лаборант БУЗОО «ОКБ»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noFill/>
                  </a:tcPr>
                </a:tc>
              </a:tr>
              <a:tr h="824812"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Внештатный специалист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МЗОО по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специальности «Функциональная диагностика»</a:t>
                      </a:r>
                      <a:r>
                        <a:rPr lang="ru-RU" sz="1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 rotWithShape="0">
                              <a:srgbClr val="000000">
                                <a:alpha val="43000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  <a:effectLst/>
                        </a:rPr>
                        <a:t>Мысикова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 Г. 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  <a:effectLst/>
                        </a:rPr>
                        <a:t>П.главная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медицинская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сестра</a:t>
                      </a:r>
                    </a:p>
                    <a:p>
                      <a:pPr marL="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БУЗОО«КДЦ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»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1825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Внештатный специалист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МЗОО 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по специальности «Стоматология»</a:t>
                      </a:r>
                    </a:p>
                    <a:p>
                      <a:pPr marL="1825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solidFill>
                            <a:schemeClr val="tx1"/>
                          </a:solidFill>
                          <a:effectLst/>
                        </a:rPr>
                        <a:t>Поливода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Е. В. Главная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медицинская сестра БУЗОО «Стоматологическая поликлиника» 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1" marR="68581" marT="0" marB="0">
                    <a:noFill/>
                  </a:tcPr>
                </a:tc>
              </a:tr>
            </a:tbl>
          </a:graphicData>
        </a:graphic>
      </p:graphicFrame>
      <p:pic>
        <p:nvPicPr>
          <p:cNvPr id="14" name="Picture 3" descr="C:\Users\я\Desktop\главная медсестра\Новая папка\Новая папка\Иващенко Л.А.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619251"/>
            <a:ext cx="439737" cy="59372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C:\Documents and Settings\pol-109-ss\Рабочий стол\день главной медсестры 12.04 2012 г\Мысикова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5" y="3332535"/>
            <a:ext cx="431800" cy="600521"/>
          </a:xfrm>
          <a:prstGeom prst="ellipse">
            <a:avLst/>
          </a:prstGeom>
          <a:noFill/>
          <a:ln>
            <a:noFill/>
          </a:ln>
          <a:extLst/>
        </p:spPr>
      </p:pic>
      <p:sp>
        <p:nvSpPr>
          <p:cNvPr id="16" name="Прямоугольник 15"/>
          <p:cNvSpPr/>
          <p:nvPr/>
        </p:nvSpPr>
        <p:spPr>
          <a:xfrm>
            <a:off x="107504" y="1196752"/>
            <a:ext cx="431800" cy="646113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07504" y="1916832"/>
            <a:ext cx="431800" cy="647700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8" name="Picture 14" descr="C:\Users\kompas\Desktop\Саитова.JPG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499" y="1255048"/>
            <a:ext cx="434975" cy="619125"/>
          </a:xfrm>
          <a:prstGeom prst="ellipse">
            <a:avLst/>
          </a:prstGeom>
          <a:noFill/>
        </p:spPr>
      </p:pic>
      <p:pic>
        <p:nvPicPr>
          <p:cNvPr id="19" name="Picture 11" descr="C:\Users\kompas\Desktop\IMG_9542.JPG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1024" y="1916832"/>
            <a:ext cx="477837" cy="679450"/>
          </a:xfrm>
          <a:prstGeom prst="ellipse">
            <a:avLst/>
          </a:prstGeom>
          <a:noFill/>
        </p:spPr>
      </p:pic>
      <p:pic>
        <p:nvPicPr>
          <p:cNvPr id="20" name="Picture 13" descr="C:\Users\kompas\Desktop\IMG_9500.JPG"/>
          <p:cNvPicPr/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499" y="2636912"/>
            <a:ext cx="477837" cy="679450"/>
          </a:xfrm>
          <a:prstGeom prst="ellipse">
            <a:avLst/>
          </a:prstGeom>
          <a:noFill/>
        </p:spPr>
      </p:pic>
      <p:pic>
        <p:nvPicPr>
          <p:cNvPr id="21" name="Picture 2" descr="C:\Documents and Settings\pol-109-ss\Рабочий стол\день главной медсестры 12.04 2012 г\Поливода Е.В..JPG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3721" y="3369285"/>
            <a:ext cx="541337" cy="738188"/>
          </a:xfrm>
          <a:prstGeom prst="ellipse">
            <a:avLst/>
          </a:prstGeom>
          <a:noFill/>
          <a:ln>
            <a:noFill/>
          </a:ln>
          <a:extLst/>
        </p:spPr>
      </p:pic>
      <p:sp>
        <p:nvSpPr>
          <p:cNvPr id="22" name="Овал 21"/>
          <p:cNvSpPr/>
          <p:nvPr/>
        </p:nvSpPr>
        <p:spPr>
          <a:xfrm>
            <a:off x="112713" y="3933825"/>
            <a:ext cx="434975" cy="606425"/>
          </a:xfrm>
          <a:prstGeom prst="ellipse">
            <a:avLst/>
          </a:prstGeom>
          <a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188913" y="4367213"/>
            <a:ext cx="8712200" cy="64611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ru-RU" altLang="ru-RU" b="1">
                <a:solidFill>
                  <a:srgbClr val="0070C0"/>
                </a:solidFill>
              </a:rPr>
              <a:t>Главные медицинские сестры административных округов г. Омска</a:t>
            </a:r>
          </a:p>
          <a:p>
            <a:pPr algn="ctr"/>
            <a:endParaRPr lang="ru-RU" altLang="ru-RU" b="1">
              <a:solidFill>
                <a:srgbClr val="0070C0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179388" y="4806950"/>
          <a:ext cx="8743950" cy="1366839"/>
        </p:xfrm>
        <a:graphic>
          <a:graphicData uri="http://schemas.openxmlformats.org/drawingml/2006/table">
            <a:tbl>
              <a:tblPr firstRow="1" firstCol="1" bandRow="1">
                <a:tableStyleId>{1FECB4D8-DB02-4DC6-A0A2-4F2EBAE1DC90}</a:tableStyleId>
              </a:tblPr>
              <a:tblGrid>
                <a:gridCol w="4218649"/>
                <a:gridCol w="4525301"/>
              </a:tblGrid>
              <a:tr h="4556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Центральный АО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– Светлая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Г. Д.,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главная медицинская сестра БУЗОО «ГКПЦ»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Октябрьский АО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 – 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</a:rPr>
                        <a:t>Ларькова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Т. В.,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главная медицинская сестра ГУЗОО «ГК БСМП № 2»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</a:tr>
              <a:tr h="4556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Советский АО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– 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effectLst/>
                        </a:rPr>
                        <a:t>Кученкова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Л. А.,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главная медицинская сестра БУЗОО «ГП № 4»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Ленинский АО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 – Громова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М. Х.,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главная медицинская сестра БУЗОО «МСЧ №4»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</a:tr>
              <a:tr h="4556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Кировский АО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 – Санькова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</a:rPr>
                        <a:t>М. А.,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главная медицинская сестра БУЗОО «ДГП № 4»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/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39750" y="3933825"/>
            <a:ext cx="4572000" cy="706438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ru-RU" altLang="ru-RU" sz="1000" b="1"/>
              <a:t>Внештатный специалист МЗОО по специальности «Операционное</a:t>
            </a:r>
          </a:p>
          <a:p>
            <a:r>
              <a:rPr lang="ru-RU" altLang="ru-RU" sz="1000" b="1"/>
              <a:t>дело» Балашова Ольга Викторовна Старшая медицинская сестра операционного блока № 1 БУЗОО «ОКБ»</a:t>
            </a:r>
            <a:endParaRPr lang="ru-RU" altLang="ru-RU" sz="1000"/>
          </a:p>
          <a:p>
            <a:endParaRPr lang="ru-RU" altLang="ru-RU" sz="100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701800" y="3532188"/>
            <a:ext cx="9144000" cy="4572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1701800" y="3989388"/>
            <a:ext cx="9144000" cy="4572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07950" y="-77788"/>
            <a:ext cx="9055100" cy="91440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Приоритетные направления управления сестринской деятельностью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419475" y="2997200"/>
            <a:ext cx="2497138" cy="127793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</a:rPr>
              <a:t>Главный внештатный специалист  по управлению сестринской деятельностью МЗ ОО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7950" y="2420938"/>
            <a:ext cx="2603500" cy="8223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Arial" pitchFamily="34" charset="0"/>
              </a:rPr>
              <a:t>ПОВЫШЕНИЕ ЭФФЕКТИВНОСТИ ИСПОЛЬЗОВАНИЯ КАДРОВЫХ  РЕСУРСОВ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07950" y="3357563"/>
            <a:ext cx="2603500" cy="4095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Arial" pitchFamily="34" charset="0"/>
              </a:rPr>
              <a:t>ВНЕДРЕНИЕ ИННОВАЦИЙ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7950" y="4660900"/>
            <a:ext cx="2603500" cy="8223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Arial" pitchFamily="34" charset="0"/>
              </a:rPr>
              <a:t>СОЗДАНИЕ УСЛОВИЙ ДЛЯ РАЗВИТИЯ  СЕСТРИНСКОГО ДЕЛА В МО СРЕДЫ ДЛЯ РЕАЛИЗАЦИИ СПЕЦИАЛИСТОВ</a:t>
            </a:r>
            <a:endParaRPr lang="ru-RU" sz="1200" dirty="0">
              <a:solidFill>
                <a:schemeClr val="accent4">
                  <a:lumMod val="10000"/>
                </a:schemeClr>
              </a:solidFill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7950" y="5722938"/>
            <a:ext cx="2603500" cy="80168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Arial" pitchFamily="34" charset="0"/>
              </a:rPr>
              <a:t>ПОВЫШЕНИЕ ПРОФЕССИОНАЛЬНОГО</a:t>
            </a:r>
          </a:p>
          <a:p>
            <a:pPr algn="ctr" eaLnBrk="0" hangingPunct="0"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Arial" pitchFamily="34" charset="0"/>
              </a:rPr>
              <a:t>И СОЦИАЛЬНОГО СТАТУСА СЕСТРИНСКОГО ПЕРСОНАЛА</a:t>
            </a:r>
            <a:endParaRPr lang="ru-RU" sz="1200" dirty="0">
              <a:solidFill>
                <a:schemeClr val="accent4">
                  <a:lumMod val="10000"/>
                </a:schemeClr>
              </a:solidFill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76600" y="5589588"/>
            <a:ext cx="2770188" cy="103663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Arial" pitchFamily="34" charset="0"/>
              </a:rPr>
              <a:t>РАЗРАБОТКА И ВНЕДРЕНИЕ ПРОФЕССИОНАЛЬНЫХ СТАНДАРТОВ/ ПРОТОКОЛОВ СЕСТРИНСКОЙ  ДЕЯТЕЛЬНОСТИ, ТЕХНОЛОГИЙ ПМУ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600825" y="2333625"/>
            <a:ext cx="2435225" cy="6635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Arial" pitchFamily="34" charset="0"/>
              </a:rPr>
              <a:t>ТРУДОУСТРОЙСТВО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Arial" pitchFamily="34" charset="0"/>
              </a:rPr>
              <a:t> ВЫПУСКНИКОВ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518275" y="3243263"/>
            <a:ext cx="2551113" cy="104933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Arial" pitchFamily="34" charset="0"/>
              </a:rPr>
              <a:t>РАЗВИТИЕ НАУЧНЫХ ИССЛЕДОВАНИЙ </a:t>
            </a:r>
          </a:p>
          <a:p>
            <a:pPr algn="ctr" eaLnBrk="0" hangingPunct="0"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Arial" pitchFamily="34" charset="0"/>
              </a:rPr>
              <a:t>В СЕСТРИНСКОМ ДЕЛЕ, ВНЕДРЕНИЕ ДОКАЗАТЕЛЬНОЙ СЕСТРИНСКОЙ ПРАКТИКИ</a:t>
            </a:r>
            <a:endParaRPr lang="ru-RU" sz="1200" dirty="0">
              <a:solidFill>
                <a:schemeClr val="accent4">
                  <a:lumMod val="10000"/>
                </a:schemeClr>
              </a:solidFill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540500" y="4437063"/>
            <a:ext cx="2528888" cy="99218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Arial" pitchFamily="34" charset="0"/>
              </a:rPr>
              <a:t>ПОВЫШЕНИЕ КОНКУРЕНТОСПОСОБНОСТИ И ПРОФЕССИОНАЛЬНОЙ </a:t>
            </a:r>
          </a:p>
          <a:p>
            <a:pPr algn="ctr" eaLnBrk="0" hangingPunct="0"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Arial" pitchFamily="34" charset="0"/>
              </a:rPr>
              <a:t>МОБИЛЬНОСТИ ВЫПУСКНИКОВ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465888" y="5697538"/>
            <a:ext cx="2603500" cy="82073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Arial" pitchFamily="34" charset="0"/>
              </a:rPr>
              <a:t>ПЛАНИРОВАНИЕ И ПРОГНОЗИРОВАНИЕ ПОДГОТОВКИ СПЕЦИАЛИСТОВ </a:t>
            </a:r>
          </a:p>
          <a:p>
            <a:pPr algn="ctr" eaLnBrk="0" hangingPunct="0"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Arial" pitchFamily="34" charset="0"/>
              </a:rPr>
              <a:t>СЕСТРИНСКОГО ДЕЛА</a:t>
            </a:r>
            <a:endParaRPr lang="ru-RU" sz="1200" dirty="0">
              <a:solidFill>
                <a:schemeClr val="accent4">
                  <a:lumMod val="10000"/>
                </a:schemeClr>
              </a:solidFill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07950" y="1512888"/>
            <a:ext cx="2603500" cy="82073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Arial" pitchFamily="34" charset="0"/>
              </a:rPr>
              <a:t>СОВЕРШЕНСТВОВАНИЕ СИСТЕМЫ ПРОФЕССИОНАЛЬНОЙ ПОДГОТОВКИ И ПОВЫШЕНИЯ КВАЛИФИКАЦИИ  СПЕЦИАЛИСТОВ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300413" y="1341438"/>
            <a:ext cx="2605087" cy="82073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Arial" pitchFamily="34" charset="0"/>
              </a:rPr>
              <a:t>НЕПРЕРЫВНОЕ </a:t>
            </a:r>
          </a:p>
          <a:p>
            <a:pPr algn="ctr" eaLnBrk="0" hangingPunct="0"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Arial" pitchFamily="34" charset="0"/>
              </a:rPr>
              <a:t>ПРОФЕССИОНАЛЬНОЕ</a:t>
            </a:r>
          </a:p>
          <a:p>
            <a:pPr algn="ctr" eaLnBrk="0" hangingPunct="0"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Arial" pitchFamily="34" charset="0"/>
              </a:rPr>
              <a:t>РАЗВИТИЕ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432550" y="1341438"/>
            <a:ext cx="2603500" cy="82073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Arial" pitchFamily="34" charset="0"/>
              </a:rPr>
              <a:t>ОБЕСПЕЧЕНИЕ РЕГИОНАЛЬНОГО КОМПОНЕНТА  И  СИСТЕМАТИЧЕСКОЕ ОБНОВЛЕНИЕ  СОДЕРЖАНИЯ  ОБРАЗОВАНИЯ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07950" y="3860800"/>
            <a:ext cx="2603500" cy="6397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200" b="1" dirty="0">
                <a:solidFill>
                  <a:schemeClr val="accent4">
                    <a:lumMod val="10000"/>
                  </a:schemeClr>
                </a:solidFill>
                <a:cs typeface="Tahoma" pitchFamily="34" charset="0"/>
              </a:rPr>
              <a:t>СОВЕРШЕНСТВОВАНИЕ СИСТЕМЫ УПРАВЛЕНИЯ КАЧЕСТВОМ СЕСТРИНСКОЙ ДЕЯТЕЛЬНОСТИ</a:t>
            </a:r>
          </a:p>
        </p:txBody>
      </p:sp>
      <p:sp>
        <p:nvSpPr>
          <p:cNvPr id="2" name="Стрелка вниз 1"/>
          <p:cNvSpPr/>
          <p:nvPr/>
        </p:nvSpPr>
        <p:spPr>
          <a:xfrm>
            <a:off x="2843213" y="1512888"/>
            <a:ext cx="438150" cy="5005387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6054725" y="1485900"/>
            <a:ext cx="438150" cy="5006975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444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701800" y="3532188"/>
            <a:ext cx="9144000" cy="4572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1701800" y="3989388"/>
            <a:ext cx="9144000" cy="4572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01800" y="66675"/>
            <a:ext cx="739616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Внештатные специалисты МЗОО</a:t>
            </a:r>
          </a:p>
        </p:txBody>
      </p:sp>
      <p:pic>
        <p:nvPicPr>
          <p:cNvPr id="17419" name="Picture 2" descr="C:\Documents and Settings\pol-107-ss\Рабочий стол\к дню главной медсестры\круглый стол главные мс 2016\P218001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600" y="3584575"/>
            <a:ext cx="2741613" cy="2058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4"/>
          <p:cNvSpPr>
            <a:spLocks noChangeArrowheads="1"/>
          </p:cNvSpPr>
          <p:nvPr/>
        </p:nvSpPr>
        <p:spPr bwMode="auto">
          <a:xfrm>
            <a:off x="107950" y="5813425"/>
            <a:ext cx="5499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b="1"/>
              <a:t>Проведение «круглых столов» с главными медицинскими сестрами г. Омска, по итогам работы коллективов за год</a:t>
            </a:r>
          </a:p>
        </p:txBody>
      </p:sp>
      <p:pic>
        <p:nvPicPr>
          <p:cNvPr id="17421" name="Picture 2" descr="C:\Documents and Settings\pol-107-ss\Рабочий стол\день главной медсестры апрель 2016 г\IMG_502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9250" y="3573463"/>
            <a:ext cx="2762250" cy="2070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2" name="Picture 4" descr="U:\Обмен\для Моисеевой\день глав.мс 30.11.2015\Изображение\Изображение 039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2463" y="3573463"/>
            <a:ext cx="3376612" cy="2070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699125" y="5813425"/>
            <a:ext cx="34623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600" b="1"/>
              <a:t>Конференция «День главной медицинской сестры»</a:t>
            </a:r>
          </a:p>
        </p:txBody>
      </p:sp>
      <p:sp>
        <p:nvSpPr>
          <p:cNvPr id="17423" name="Прямоугольник 3"/>
          <p:cNvSpPr>
            <a:spLocks noChangeArrowheads="1"/>
          </p:cNvSpPr>
          <p:nvPr/>
        </p:nvSpPr>
        <p:spPr bwMode="auto">
          <a:xfrm>
            <a:off x="6848475" y="684213"/>
            <a:ext cx="2249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i="1">
                <a:solidFill>
                  <a:srgbClr val="C00000"/>
                </a:solidFill>
              </a:rPr>
              <a:t>Главная задача</a:t>
            </a:r>
            <a:endParaRPr lang="ru-RU" altLang="ru-RU" sz="2400"/>
          </a:p>
        </p:txBody>
      </p:sp>
      <p:sp>
        <p:nvSpPr>
          <p:cNvPr id="22" name="Shape 21"/>
          <p:cNvSpPr/>
          <p:nvPr/>
        </p:nvSpPr>
        <p:spPr>
          <a:xfrm rot="17559013" flipH="1">
            <a:off x="4358482" y="10319"/>
            <a:ext cx="1962150" cy="2871787"/>
          </a:xfrm>
          <a:prstGeom prst="swooshArrow">
            <a:avLst>
              <a:gd name="adj1" fmla="val 16310"/>
              <a:gd name="adj2" fmla="val 3137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aphicFrame>
        <p:nvGraphicFramePr>
          <p:cNvPr id="23" name="Содержимое 3"/>
          <p:cNvGraphicFramePr>
            <a:graphicFrameLocks/>
          </p:cNvGraphicFramePr>
          <p:nvPr/>
        </p:nvGraphicFramePr>
        <p:xfrm>
          <a:off x="323528" y="1628800"/>
          <a:ext cx="8595431" cy="17681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9" name="Прямоугольник 1"/>
          <p:cNvSpPr>
            <a:spLocks noChangeArrowheads="1"/>
          </p:cNvSpPr>
          <p:nvPr/>
        </p:nvSpPr>
        <p:spPr bwMode="auto">
          <a:xfrm>
            <a:off x="107950" y="1268413"/>
            <a:ext cx="9018588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65125" indent="-365125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i="1">
                <a:solidFill>
                  <a:srgbClr val="002060"/>
                </a:solidFill>
              </a:rPr>
              <a:t>1. Профессиональное развитие сестринских кадров.</a:t>
            </a:r>
            <a:endParaRPr lang="ru-RU" altLang="ru-RU" sz="2400">
              <a:solidFill>
                <a:srgbClr val="002060"/>
              </a:solidFill>
            </a:endParaRPr>
          </a:p>
          <a:p>
            <a:pPr eaLnBrk="1" hangingPunct="1"/>
            <a:r>
              <a:rPr lang="ru-RU" altLang="ru-RU" sz="2400" i="1">
                <a:solidFill>
                  <a:srgbClr val="002060"/>
                </a:solidFill>
              </a:rPr>
              <a:t>2. Организация рабочего места медицинских сестер.</a:t>
            </a:r>
            <a:endParaRPr lang="ru-RU" altLang="ru-RU" sz="2400">
              <a:solidFill>
                <a:srgbClr val="002060"/>
              </a:solidFill>
            </a:endParaRPr>
          </a:p>
          <a:p>
            <a:pPr eaLnBrk="1" hangingPunct="1"/>
            <a:r>
              <a:rPr lang="ru-RU" altLang="ru-RU" sz="2400" i="1">
                <a:solidFill>
                  <a:srgbClr val="002060"/>
                </a:solidFill>
              </a:rPr>
              <a:t>3. Грамотное выполнение стандартов       </a:t>
            </a:r>
            <a:endParaRPr lang="ru-RU" altLang="ru-RU" sz="2400">
              <a:solidFill>
                <a:srgbClr val="002060"/>
              </a:solidFill>
            </a:endParaRPr>
          </a:p>
          <a:p>
            <a:pPr eaLnBrk="1" hangingPunct="1"/>
            <a:r>
              <a:rPr lang="ru-RU" altLang="ru-RU" sz="2400" i="1">
                <a:solidFill>
                  <a:srgbClr val="002060"/>
                </a:solidFill>
              </a:rPr>
              <a:t>      сестринской  помощи.</a:t>
            </a:r>
            <a:endParaRPr lang="ru-RU" altLang="ru-RU" sz="2400">
              <a:solidFill>
                <a:srgbClr val="002060"/>
              </a:solidFill>
            </a:endParaRPr>
          </a:p>
          <a:p>
            <a:pPr eaLnBrk="1" hangingPunct="1"/>
            <a:r>
              <a:rPr lang="ru-RU" altLang="ru-RU" sz="2400" i="1">
                <a:solidFill>
                  <a:srgbClr val="002060"/>
                </a:solidFill>
              </a:rPr>
              <a:t>4. Использование современных сестринских технологий.</a:t>
            </a:r>
            <a:endParaRPr lang="ru-RU" altLang="ru-RU" sz="2400">
              <a:solidFill>
                <a:srgbClr val="002060"/>
              </a:solidFill>
            </a:endParaRPr>
          </a:p>
          <a:p>
            <a:pPr eaLnBrk="1" hangingPunct="1"/>
            <a:r>
              <a:rPr lang="ru-RU" altLang="ru-RU" sz="2400" i="1">
                <a:solidFill>
                  <a:srgbClr val="002060"/>
                </a:solidFill>
              </a:rPr>
              <a:t>5. Мониторинг качества высокотехнологичной  медицинской помощи с последующей коррекцией.</a:t>
            </a:r>
          </a:p>
          <a:p>
            <a:pPr eaLnBrk="1" hangingPunct="1"/>
            <a:r>
              <a:rPr lang="ru-RU" altLang="ru-RU" sz="2400" i="1">
                <a:solidFill>
                  <a:srgbClr val="002060"/>
                </a:solidFill>
              </a:rPr>
              <a:t>6. выполнение функциональных обязанностей всеми сотрудниками  в строгом соответствии с нормативно-правовой документацией и  методическими рекомендациями.</a:t>
            </a:r>
            <a:endParaRPr lang="ru-RU" altLang="ru-RU" sz="2400">
              <a:solidFill>
                <a:srgbClr val="002060"/>
              </a:solidFill>
            </a:endParaRPr>
          </a:p>
        </p:txBody>
      </p:sp>
      <p:sp>
        <p:nvSpPr>
          <p:cNvPr id="18441" name="Прямоугольник 2"/>
          <p:cNvSpPr>
            <a:spLocks noChangeArrowheads="1"/>
          </p:cNvSpPr>
          <p:nvPr/>
        </p:nvSpPr>
        <p:spPr bwMode="auto">
          <a:xfrm>
            <a:off x="107950" y="-26988"/>
            <a:ext cx="901858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Аудиту подлежат мероприятия, обеспечивающие качество сестринской помощи </a:t>
            </a:r>
          </a:p>
        </p:txBody>
      </p:sp>
      <p:pic>
        <p:nvPicPr>
          <p:cNvPr id="18442" name="Picture 2" descr="D:\Рабочий стол\рабочая\конференция ЦПК 26 10 18 г\РАБОТА\2. Проф. деятельность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5192713"/>
            <a:ext cx="2160588" cy="1620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3" descr="D:\Рабочий стол\рабочая\конференция ЦПК 26 10 18 г\РАБОТА\проц каб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513" y="5192713"/>
            <a:ext cx="2160587" cy="1620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Picture 4" descr="D:\Рабочий стол\рабочая\конференция ЦПК 26 10 18 г\РАБОТА\проц медсестра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6100" y="5192713"/>
            <a:ext cx="2160588" cy="1620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5" name="Picture 5" descr="D:\Рабочий стол\рабочая\конференция ЦПК 26 10 18 г\РАБОТА\ФОТО 4.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16688" y="5192713"/>
            <a:ext cx="2633662" cy="1620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-26988"/>
            <a:ext cx="9145587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-26988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-26988"/>
            <a:ext cx="17463" cy="69024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-26988"/>
            <a:ext cx="19050" cy="69326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446088" y="66675"/>
            <a:ext cx="86518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Деятельность внештатных специалистов МЗОО</a:t>
            </a:r>
          </a:p>
        </p:txBody>
      </p:sp>
      <p:sp>
        <p:nvSpPr>
          <p:cNvPr id="19464" name="Прямоугольник 2"/>
          <p:cNvSpPr>
            <a:spLocks noChangeArrowheads="1"/>
          </p:cNvSpPr>
          <p:nvPr/>
        </p:nvSpPr>
        <p:spPr bwMode="auto">
          <a:xfrm>
            <a:off x="4868863" y="6351588"/>
            <a:ext cx="4119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i="1"/>
              <a:t>Аттестации специалистов по специальности на квалификационную категорию</a:t>
            </a:r>
            <a:endParaRPr lang="ru-RU" altLang="ru-RU" sz="1400"/>
          </a:p>
        </p:txBody>
      </p:sp>
      <p:sp>
        <p:nvSpPr>
          <p:cNvPr id="19465" name="Прямоугольник 3"/>
          <p:cNvSpPr>
            <a:spLocks noChangeArrowheads="1"/>
          </p:cNvSpPr>
          <p:nvPr/>
        </p:nvSpPr>
        <p:spPr bwMode="auto">
          <a:xfrm>
            <a:off x="492125" y="6378575"/>
            <a:ext cx="3849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i="1"/>
              <a:t>Аттестация на рабочем месте акушерок Любинская ЦРБ</a:t>
            </a:r>
            <a:endParaRPr lang="ru-RU" altLang="ru-RU" sz="1400"/>
          </a:p>
        </p:txBody>
      </p:sp>
      <p:pic>
        <p:nvPicPr>
          <p:cNvPr id="19468" name="Picture 2" descr="\\192.168.1.18\информация для мед. сотрудников\Обмен\3. Поликлиника\Золотаревой\Фото для С.А\Передаттестационная комисс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4763" y="1133475"/>
            <a:ext cx="3471862" cy="2601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9" name="Picture 2" descr="\\192.168.1.18\информация для мед. сотрудников\Обмен\3. Поликлиника\Золотаревой\Фото аттестация от О.Е.Нопиной\IMG_065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8263" y="1341438"/>
            <a:ext cx="2324100" cy="1743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3"/>
          <p:cNvSpPr>
            <a:spLocks noChangeArrowheads="1"/>
          </p:cNvSpPr>
          <p:nvPr/>
        </p:nvSpPr>
        <p:spPr bwMode="auto">
          <a:xfrm>
            <a:off x="531813" y="3068638"/>
            <a:ext cx="3895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 i="1"/>
              <a:t>Оценка тестовых заданий на квалификационную категорию</a:t>
            </a:r>
            <a:endParaRPr lang="ru-RU" altLang="ru-RU" sz="1400"/>
          </a:p>
        </p:txBody>
      </p:sp>
      <p:pic>
        <p:nvPicPr>
          <p:cNvPr id="19471" name="Picture 2" descr="D:\Рабочий стол\рабочая\конференция ЦПК 26 10 18 г\фото ¦ 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0113" y="3725863"/>
            <a:ext cx="3441700" cy="2582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2" name="Picture 6" descr="D:\Рабочий стол\рабочая\конференция ЦПК 26 10 18 г\ВНЕШТАТНЫЕ\заседание атт комиссии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4763" y="3913188"/>
            <a:ext cx="3471862" cy="2362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3" name="Picture 7" descr="D:\Рабочий стол\рабочая\конференция ЦПК 26 10 18 г\ВНЕШТАТНЫЕ\фото ¦ 8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" y="1341438"/>
            <a:ext cx="2344738" cy="1757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7" name="Picture 3" descr="\\192.168.1.18\информация для мед. сотрудников\Обмен\3. Поликлиника\Золотаревой\Дополнение\Слайд 1\фото-1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913" y="4068763"/>
            <a:ext cx="3463925" cy="109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Содержимое 3"/>
          <p:cNvSpPr txBox="1">
            <a:spLocks/>
          </p:cNvSpPr>
          <p:nvPr/>
        </p:nvSpPr>
        <p:spPr>
          <a:xfrm>
            <a:off x="285750" y="5235575"/>
            <a:ext cx="3422650" cy="15779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/>
              <a:t>С 1 июля 2017 года </a:t>
            </a:r>
            <a:r>
              <a:rPr lang="ru-RU" sz="1400" dirty="0"/>
              <a:t>медицинская эвакуация осуществляется в рамках проекта «Обеспечение оказания экстренной медицинской помощи гражданам, проживающим в труднодоступных районах Омской области»</a:t>
            </a:r>
          </a:p>
        </p:txBody>
      </p:sp>
      <p:sp>
        <p:nvSpPr>
          <p:cNvPr id="13" name="Содержимое 3"/>
          <p:cNvSpPr txBox="1">
            <a:spLocks/>
          </p:cNvSpPr>
          <p:nvPr/>
        </p:nvSpPr>
        <p:spPr>
          <a:xfrm>
            <a:off x="4140200" y="4365625"/>
            <a:ext cx="4824413" cy="223202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6350" indent="-6350" algn="ctr">
              <a:spcBef>
                <a:spcPts val="300"/>
              </a:spcBef>
              <a:buClr>
                <a:schemeClr val="accent3"/>
              </a:buClr>
              <a:defRPr/>
            </a:pPr>
            <a:r>
              <a:rPr lang="en-US" sz="2200" dirty="0"/>
              <a:t>	</a:t>
            </a:r>
            <a:r>
              <a:rPr lang="ru-RU" sz="2200" dirty="0"/>
              <a:t> Всего за 2017 год эвакуировано </a:t>
            </a:r>
            <a:r>
              <a:rPr lang="ru-RU" sz="2200" b="1" dirty="0"/>
              <a:t>540 пациентов</a:t>
            </a:r>
            <a:r>
              <a:rPr lang="ru-RU" sz="2200" dirty="0"/>
              <a:t>, в том числе детей – </a:t>
            </a:r>
            <a:r>
              <a:rPr lang="ru-RU" sz="2200" b="1" dirty="0"/>
              <a:t>125, </a:t>
            </a:r>
            <a:br>
              <a:rPr lang="ru-RU" sz="2200" b="1" dirty="0"/>
            </a:br>
            <a:r>
              <a:rPr lang="ru-RU" sz="2200" dirty="0"/>
              <a:t>из них </a:t>
            </a:r>
            <a:r>
              <a:rPr lang="ru-RU" sz="2200" b="1" dirty="0"/>
              <a:t>39 – </a:t>
            </a:r>
            <a:r>
              <a:rPr lang="ru-RU" sz="2200" dirty="0"/>
              <a:t> с острым нарушением мозгового кровообращения,</a:t>
            </a:r>
            <a:endParaRPr lang="ru-RU" sz="2200" b="1" dirty="0"/>
          </a:p>
          <a:p>
            <a:pPr marL="6350" indent="-6350" algn="ctr">
              <a:spcBef>
                <a:spcPts val="300"/>
              </a:spcBef>
              <a:buClr>
                <a:schemeClr val="accent3"/>
              </a:buClr>
              <a:defRPr/>
            </a:pPr>
            <a:r>
              <a:rPr lang="ru-RU" sz="2200" b="1" dirty="0"/>
              <a:t>47 – </a:t>
            </a:r>
            <a:r>
              <a:rPr lang="ru-RU" sz="2200" dirty="0"/>
              <a:t>с острым инфарктом миокарда </a:t>
            </a:r>
            <a:endParaRPr lang="ru-RU" sz="2200" b="1" dirty="0"/>
          </a:p>
        </p:txBody>
      </p:sp>
      <p:sp>
        <p:nvSpPr>
          <p:cNvPr id="20491" name="Прямоугольник 1"/>
          <p:cNvSpPr>
            <a:spLocks noChangeArrowheads="1"/>
          </p:cNvSpPr>
          <p:nvPr/>
        </p:nvSpPr>
        <p:spPr bwMode="auto">
          <a:xfrm>
            <a:off x="34925" y="-42863"/>
            <a:ext cx="9091613" cy="120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Постановление Правительства Омской области от 16.10. 2013г</a:t>
            </a:r>
          </a:p>
          <a:p>
            <a:pPr algn="r"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 265-п об утверждении государственной программы Омской области «Развитие здравоохранения Омской области» </a:t>
            </a:r>
          </a:p>
        </p:txBody>
      </p:sp>
      <p:sp>
        <p:nvSpPr>
          <p:cNvPr id="2" name="Прямоугольник 13"/>
          <p:cNvSpPr>
            <a:spLocks noChangeArrowheads="1"/>
          </p:cNvSpPr>
          <p:nvPr/>
        </p:nvSpPr>
        <p:spPr bwMode="auto">
          <a:xfrm>
            <a:off x="323850" y="1157288"/>
            <a:ext cx="8640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0070C0"/>
                </a:solidFill>
              </a:rPr>
              <a:t>Подпрограммы государственной программы Омской области</a:t>
            </a:r>
          </a:p>
        </p:txBody>
      </p:sp>
      <p:sp>
        <p:nvSpPr>
          <p:cNvPr id="20492" name="Прямоугольник 14"/>
          <p:cNvSpPr>
            <a:spLocks noChangeArrowheads="1"/>
          </p:cNvSpPr>
          <p:nvPr/>
        </p:nvSpPr>
        <p:spPr bwMode="auto">
          <a:xfrm>
            <a:off x="242888" y="1619250"/>
            <a:ext cx="8802687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400"/>
              <a:t>1. Профилактика заболеваний и формирование здорового образа жизни. Развитие первичной медико-санитарной помощи.</a:t>
            </a:r>
          </a:p>
          <a:p>
            <a:pPr eaLnBrk="1" hangingPunct="1"/>
            <a:r>
              <a:rPr lang="ru-RU" altLang="ru-RU" sz="1400"/>
              <a:t>2. Совершенствование оказания специализированной, включая высокотехнологичную, медицинской помощи, скорой, в том числе скорой специализированной, медицинской помощи, медицинской эвакуации.</a:t>
            </a:r>
          </a:p>
          <a:p>
            <a:pPr eaLnBrk="1" hangingPunct="1"/>
            <a:r>
              <a:rPr lang="ru-RU" altLang="ru-RU" sz="1400"/>
              <a:t>3. Охрана здоровья матери и ребенка.</a:t>
            </a:r>
          </a:p>
          <a:p>
            <a:pPr eaLnBrk="1" hangingPunct="1"/>
            <a:r>
              <a:rPr lang="ru-RU" altLang="ru-RU" sz="1400"/>
              <a:t>4. Развитие медицинской реабилитации и санаторно-курортного лечения, в том числе детей.</a:t>
            </a:r>
          </a:p>
          <a:p>
            <a:pPr eaLnBrk="1" hangingPunct="1"/>
            <a:r>
              <a:rPr lang="ru-RU" altLang="ru-RU" sz="1400"/>
              <a:t>5. Оказание паллиативной медицинской помощи, в том числе детям.</a:t>
            </a:r>
          </a:p>
          <a:p>
            <a:pPr eaLnBrk="1" hangingPunct="1"/>
            <a:r>
              <a:rPr lang="ru-RU" altLang="ru-RU" sz="1400"/>
              <a:t>6. Кадровое обеспечение государственной системы здравоохранения Омской области.</a:t>
            </a:r>
          </a:p>
          <a:p>
            <a:pPr eaLnBrk="1" hangingPunct="1"/>
            <a:r>
              <a:rPr lang="ru-RU" altLang="ru-RU" sz="1400"/>
              <a:t>7. Совершенствование системы лекарственного обеспечения, в том числе в амбулаторных условиях.</a:t>
            </a:r>
          </a:p>
          <a:p>
            <a:pPr eaLnBrk="1" hangingPunct="1"/>
            <a:r>
              <a:rPr lang="ru-RU" altLang="ru-RU" sz="1400"/>
              <a:t>8. Развитие информатизации в здравоохранении.</a:t>
            </a:r>
          </a:p>
          <a:p>
            <a:pPr eaLnBrk="1" hangingPunct="1"/>
            <a:r>
              <a:rPr lang="ru-RU" altLang="ru-RU" sz="1400"/>
              <a:t>9. Эффективное управление отраслью здравоохранения.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563" y="0"/>
            <a:ext cx="9105900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2506663" y="1474788"/>
            <a:ext cx="6245225" cy="5857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Цели Государственной политики</a:t>
            </a:r>
          </a:p>
        </p:txBody>
      </p:sp>
      <p:sp>
        <p:nvSpPr>
          <p:cNvPr id="15" name="Shape 14"/>
          <p:cNvSpPr/>
          <p:nvPr/>
        </p:nvSpPr>
        <p:spPr>
          <a:xfrm rot="8997086">
            <a:off x="7593013" y="1831975"/>
            <a:ext cx="1747837" cy="2416175"/>
          </a:xfrm>
          <a:prstGeom prst="swooshArrow">
            <a:avLst>
              <a:gd name="adj1" fmla="val 16310"/>
              <a:gd name="adj2" fmla="val 3137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Скругленный прямоугольник 15"/>
          <p:cNvSpPr/>
          <p:nvPr/>
        </p:nvSpPr>
        <p:spPr>
          <a:xfrm>
            <a:off x="2700338" y="4267200"/>
            <a:ext cx="5535612" cy="12493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сохранение и укрепление здоровья населения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700338" y="2492375"/>
            <a:ext cx="5535612" cy="14351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повышение доступности и качества медицинской помощи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/>
          </a:p>
        </p:txBody>
      </p:sp>
      <p:pic>
        <p:nvPicPr>
          <p:cNvPr id="4110" name="Picture 2" descr="D:\Desktop\2018-04-17-PHOTO-0000151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246188"/>
            <a:ext cx="2252663" cy="1690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G:\Конкурс 2018 г\Подкомиссии ИТОГИ по номинациям 2018\лучшая участковая медсестра 2018\фото в работе\Пасечник Е.В. МСЧ№7\ФОТО 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3049588"/>
            <a:ext cx="2252663" cy="1733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D:\Desktop\годовой отчет гл мс 2017г\фото-службы\Фото мероприятия 2017\Новорожденных\пеленание нов-х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413" y="4919663"/>
            <a:ext cx="2235200" cy="1677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55563" y="-26988"/>
            <a:ext cx="9070975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alt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Государственная программа «Развитие здравоохранения Омской области» </a:t>
            </a:r>
            <a:endParaRPr lang="ru-RU" sz="28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7463" y="-9525"/>
            <a:ext cx="910907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99"/>
                </a:solidFill>
                <a:latin typeface="+mn-lt"/>
                <a:cs typeface="Times New Roman" pitchFamily="18" charset="0"/>
              </a:rPr>
              <a:t>ПРОЕКТ «БЕРЕЖЛИВАЯ ПОЛИКЛИНИКА» разработан МЗ РФ совместно с Управлением внутренней политики Президента Российской Федерации и экспертами ГК «</a:t>
            </a:r>
            <a:r>
              <a:rPr lang="ru-RU" sz="2400" b="1" dirty="0" err="1">
                <a:solidFill>
                  <a:srgbClr val="000099"/>
                </a:solidFill>
                <a:latin typeface="+mn-lt"/>
                <a:cs typeface="Times New Roman" pitchFamily="18" charset="0"/>
              </a:rPr>
              <a:t>Росатом</a:t>
            </a:r>
            <a:r>
              <a:rPr lang="ru-RU" sz="2400" b="1" dirty="0">
                <a:solidFill>
                  <a:srgbClr val="000099"/>
                </a:solidFill>
                <a:latin typeface="+mn-lt"/>
                <a:cs typeface="Times New Roman" pitchFamily="18" charset="0"/>
              </a:rPr>
              <a:t>» </a:t>
            </a:r>
            <a:endParaRPr lang="ru-RU" sz="2400" b="1" dirty="0">
              <a:solidFill>
                <a:srgbClr val="000099"/>
              </a:solidFill>
              <a:latin typeface="+mn-lt"/>
            </a:endParaRPr>
          </a:p>
        </p:txBody>
      </p:sp>
      <p:sp>
        <p:nvSpPr>
          <p:cNvPr id="21512" name="Прямоугольник 11"/>
          <p:cNvSpPr>
            <a:spLocks noChangeArrowheads="1"/>
          </p:cNvSpPr>
          <p:nvPr/>
        </p:nvSpPr>
        <p:spPr bwMode="auto">
          <a:xfrm>
            <a:off x="323850" y="1412875"/>
            <a:ext cx="82804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 b="1" i="1"/>
              <a:t>Работают медицинские</a:t>
            </a:r>
          </a:p>
          <a:p>
            <a:pPr eaLnBrk="1" hangingPunct="1"/>
            <a:r>
              <a:rPr lang="ru-RU" altLang="ru-RU" sz="3200" b="1" i="1"/>
              <a:t>организации по проекту:</a:t>
            </a:r>
          </a:p>
          <a:p>
            <a:pPr eaLnBrk="1" hangingPunct="1"/>
            <a:endParaRPr lang="ru-RU" altLang="ru-RU" sz="1600" b="1" i="1"/>
          </a:p>
          <a:p>
            <a:pPr eaLnBrk="1" hangingPunct="1"/>
            <a:r>
              <a:rPr lang="ru-RU" altLang="ru-RU" sz="3200" b="1" i="1"/>
              <a:t>1. БУЗОО «КМСЧ №7»</a:t>
            </a:r>
          </a:p>
          <a:p>
            <a:pPr eaLnBrk="1" hangingPunct="1"/>
            <a:r>
              <a:rPr lang="ru-RU" altLang="ru-RU" sz="3200" b="1" i="1"/>
              <a:t>2. БУЗОО «ДГП №5»</a:t>
            </a:r>
          </a:p>
          <a:p>
            <a:pPr eaLnBrk="1" hangingPunct="1"/>
            <a:r>
              <a:rPr lang="ru-RU" altLang="ru-RU" sz="3200" b="1"/>
              <a:t>3. БУЗОО «ГП № 13» </a:t>
            </a:r>
          </a:p>
        </p:txBody>
      </p:sp>
      <p:sp>
        <p:nvSpPr>
          <p:cNvPr id="21513" name="Прямоугольник 3"/>
          <p:cNvSpPr>
            <a:spLocks noChangeArrowheads="1"/>
          </p:cNvSpPr>
          <p:nvPr/>
        </p:nvSpPr>
        <p:spPr bwMode="auto">
          <a:xfrm>
            <a:off x="4284663" y="5661025"/>
            <a:ext cx="484187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i="1"/>
              <a:t> В 2018 году под стандарты «Бережливая поликлиника» переведены </a:t>
            </a:r>
            <a:r>
              <a:rPr lang="ru-RU" altLang="ru-RU" sz="2800" b="1" i="1">
                <a:solidFill>
                  <a:srgbClr val="FF0000"/>
                </a:solidFill>
              </a:rPr>
              <a:t>34</a:t>
            </a:r>
            <a:r>
              <a:rPr lang="ru-RU" altLang="ru-RU" sz="2000" b="1" i="1">
                <a:solidFill>
                  <a:srgbClr val="FF0000"/>
                </a:solidFill>
              </a:rPr>
              <a:t> </a:t>
            </a:r>
            <a:r>
              <a:rPr lang="ru-RU" altLang="ru-RU" sz="2000" i="1"/>
              <a:t>учреждения здравоохранения.</a:t>
            </a:r>
            <a:endParaRPr lang="ru-RU" altLang="ru-RU" sz="2000"/>
          </a:p>
        </p:txBody>
      </p:sp>
      <p:pic>
        <p:nvPicPr>
          <p:cNvPr id="21514" name="Picture 2" descr="C:\Users\STR1~1.GLS\AppData\Local\Temp\Rar$DIa0.293\0. Распоряжение МЗОО 246-р.tif"/>
          <p:cNvPicPr>
            <a:picLocks noChangeAspect="1" noChangeArrowheads="1" noCro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0163" y="1257300"/>
            <a:ext cx="3095625" cy="4378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6" name="Содержимое 3" descr="gLP0BLpQJQ0.jpg"/>
          <p:cNvPicPr>
            <a:picLocks noGrp="1"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4313238"/>
            <a:ext cx="1820863" cy="2343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Picture 2" descr="C:\Users\1\Desktop\миац 13\117___02\20180206_131315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413" y="4356100"/>
            <a:ext cx="1679575" cy="2300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 5" descr="C:\Users\1\AppData\Local\Microsoft\Windows\Temporary Internet Files\Content.Word\20170726_143103.jpg"/>
          <p:cNvPicPr>
            <a:picLocks noGrp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323541"/>
            <a:ext cx="4077468" cy="5417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sp>
        <p:nvSpPr>
          <p:cNvPr id="22537" name="Прямоугольник 1"/>
          <p:cNvSpPr>
            <a:spLocks noChangeArrowheads="1"/>
          </p:cNvSpPr>
          <p:nvPr/>
        </p:nvSpPr>
        <p:spPr bwMode="auto">
          <a:xfrm>
            <a:off x="3203575" y="101600"/>
            <a:ext cx="57959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Информационные технологии</a:t>
            </a:r>
          </a:p>
        </p:txBody>
      </p:sp>
      <p:pic>
        <p:nvPicPr>
          <p:cNvPr id="13" name="Picture 7" descr="F:\28.10.11\пост\SL37154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51425" y="3986213"/>
            <a:ext cx="3768725" cy="2827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9" name="Picture 2" descr="D:\Рабочий стол\рабочая\конференция ЦПК 26 10 18 г\ФОТО 9.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76825" y="1323975"/>
            <a:ext cx="3743325" cy="2570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0" name="Прямоугольник 1"/>
          <p:cNvSpPr>
            <a:spLocks noChangeArrowheads="1"/>
          </p:cNvSpPr>
          <p:nvPr/>
        </p:nvSpPr>
        <p:spPr bwMode="auto">
          <a:xfrm>
            <a:off x="107950" y="-26988"/>
            <a:ext cx="901858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Единое  </a:t>
            </a:r>
            <a:r>
              <a:rPr lang="ru-RU" sz="3200" b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программно</a:t>
            </a: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информационное пространство онкологической службы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7950" y="5410200"/>
            <a:ext cx="3311525" cy="1371600"/>
          </a:xfrm>
          <a:prstGeom prst="roundRect">
            <a:avLst/>
          </a:prstGeom>
          <a:solidFill>
            <a:srgbClr val="FF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anchor="ctr"/>
          <a:lstStyle/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2011 год – 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159</a:t>
            </a:r>
            <a:r>
              <a:rPr lang="ru-RU" sz="1400" b="1" dirty="0">
                <a:solidFill>
                  <a:srgbClr val="FFCB2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пользователей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2013 год – 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739</a:t>
            </a:r>
            <a:r>
              <a:rPr lang="ru-RU" sz="1400" b="1" dirty="0">
                <a:solidFill>
                  <a:srgbClr val="FFCB2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пользователей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2015 год – 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1272</a:t>
            </a:r>
            <a:r>
              <a:rPr lang="ru-RU" sz="1400" b="1" dirty="0">
                <a:solidFill>
                  <a:srgbClr val="FFCB2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пользователя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2016 год – 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1481</a:t>
            </a:r>
            <a:r>
              <a:rPr lang="ru-RU" sz="1400" b="1" dirty="0">
                <a:solidFill>
                  <a:srgbClr val="FFCB2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пользователь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2017 год – 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1559</a:t>
            </a:r>
            <a:r>
              <a:rPr lang="ru-RU" sz="1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пользователь</a:t>
            </a:r>
          </a:p>
        </p:txBody>
      </p:sp>
      <p:grpSp>
        <p:nvGrpSpPr>
          <p:cNvPr id="23561" name="Группа 61"/>
          <p:cNvGrpSpPr>
            <a:grpSpLocks/>
          </p:cNvGrpSpPr>
          <p:nvPr/>
        </p:nvGrpSpPr>
        <p:grpSpPr bwMode="auto">
          <a:xfrm>
            <a:off x="107950" y="858838"/>
            <a:ext cx="9018588" cy="4657725"/>
            <a:chOff x="683568" y="1147035"/>
            <a:chExt cx="8280920" cy="4860805"/>
          </a:xfrm>
        </p:grpSpPr>
        <p:pic>
          <p:nvPicPr>
            <p:cNvPr id="23563" name="Picture 4" descr="http://www.koipkro.kostroma.ru/koiro/CROS/foi/KiiIKTvo/cio/DocLib/%D0%B8%D0%B7%D0%BE%D0%B1%D1%80%D0%B0%D0%B6%D0%B5%D0%BD%D0%B8%D1%8F%20%D0%BE%D0%B1%D0%BE%D1%80%D1%83%D0%B4%D0%BE%D0%B2%D0%B0%D0%BD%D0%B8%D1%8F/%D0%9C%D0%B8%D0%BA%D1%80%D0%BE%D1%81%D0%BA%D0%BE%D0%BF%D1%8B/01.jp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4725144"/>
              <a:ext cx="648072" cy="432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4" name="_s1037"/>
            <p:cNvSpPr>
              <a:spLocks noChangeArrowheads="1"/>
            </p:cNvSpPr>
            <p:nvPr/>
          </p:nvSpPr>
          <p:spPr bwMode="auto">
            <a:xfrm>
              <a:off x="5148064" y="2132857"/>
              <a:ext cx="2043112" cy="43204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Врачи поликлиники 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онкодиспансера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002060"/>
                  </a:solidFill>
                  <a:latin typeface="Franklin Gothic Book" pitchFamily="34" charset="0"/>
                </a:rPr>
                <a:t>95 пользователей</a:t>
              </a:r>
              <a:endParaRPr kumimoji="1" lang="en-US" altLang="ru-RU" sz="1200" b="1">
                <a:solidFill>
                  <a:srgbClr val="002060"/>
                </a:solidFill>
                <a:latin typeface="Franklin Gothic Book" pitchFamily="34" charset="0"/>
              </a:endParaRPr>
            </a:p>
          </p:txBody>
        </p:sp>
        <p:sp>
          <p:nvSpPr>
            <p:cNvPr id="23565" name="_s1029"/>
            <p:cNvSpPr>
              <a:spLocks noChangeArrowheads="1"/>
            </p:cNvSpPr>
            <p:nvPr/>
          </p:nvSpPr>
          <p:spPr bwMode="auto">
            <a:xfrm>
              <a:off x="3995936" y="1819522"/>
              <a:ext cx="1357322" cy="43204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Административные 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службы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онкодиспансера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002060"/>
                  </a:solidFill>
                  <a:latin typeface="Franklin Gothic Book" pitchFamily="34" charset="0"/>
                </a:rPr>
                <a:t>88 пользователей</a:t>
              </a:r>
              <a:endParaRPr kumimoji="1" lang="en-US" altLang="ru-RU" sz="1200" b="1">
                <a:solidFill>
                  <a:srgbClr val="002060"/>
                </a:solidFill>
                <a:latin typeface="Franklin Gothic Book" pitchFamily="34" charset="0"/>
              </a:endParaRPr>
            </a:p>
          </p:txBody>
        </p:sp>
        <p:sp>
          <p:nvSpPr>
            <p:cNvPr id="23566" name="_s1041"/>
            <p:cNvSpPr>
              <a:spLocks noChangeArrowheads="1"/>
            </p:cNvSpPr>
            <p:nvPr/>
          </p:nvSpPr>
          <p:spPr bwMode="auto">
            <a:xfrm>
              <a:off x="2339752" y="2132857"/>
              <a:ext cx="1561308" cy="36004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Главные специалисты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администр.округов 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г.Омска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002060"/>
                  </a:solidFill>
                  <a:latin typeface="Franklin Gothic Book" pitchFamily="34" charset="0"/>
                </a:rPr>
                <a:t>5 пользователей</a:t>
              </a:r>
              <a:endParaRPr kumimoji="1" lang="en-US" altLang="ru-RU" sz="1200" b="1">
                <a:solidFill>
                  <a:srgbClr val="002060"/>
                </a:solidFill>
                <a:latin typeface="Franklin Gothic Book" pitchFamily="34" charset="0"/>
              </a:endParaRPr>
            </a:p>
          </p:txBody>
        </p:sp>
        <p:sp>
          <p:nvSpPr>
            <p:cNvPr id="23567" name="_s1035"/>
            <p:cNvSpPr>
              <a:spLocks noChangeArrowheads="1"/>
            </p:cNvSpPr>
            <p:nvPr/>
          </p:nvSpPr>
          <p:spPr bwMode="auto">
            <a:xfrm>
              <a:off x="7308304" y="4695661"/>
              <a:ext cx="1494805" cy="62388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Врачи 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клинических 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лабораторий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002060"/>
                  </a:solidFill>
                  <a:latin typeface="Franklin Gothic Book" pitchFamily="34" charset="0"/>
                </a:rPr>
                <a:t>105 пользователей</a:t>
              </a:r>
            </a:p>
            <a:p>
              <a:pPr algn="ctr" eaLnBrk="1" hangingPunct="1">
                <a:lnSpc>
                  <a:spcPct val="90000"/>
                </a:lnSpc>
              </a:pPr>
              <a:endParaRPr kumimoji="1" lang="en-US" altLang="ru-RU" sz="1400" b="1">
                <a:solidFill>
                  <a:srgbClr val="FF6600"/>
                </a:solidFill>
                <a:latin typeface="Franklin Gothic Book" pitchFamily="34" charset="0"/>
              </a:endParaRPr>
            </a:p>
          </p:txBody>
        </p:sp>
        <p:sp>
          <p:nvSpPr>
            <p:cNvPr id="23568" name="_s1033"/>
            <p:cNvSpPr>
              <a:spLocks noChangeArrowheads="1"/>
            </p:cNvSpPr>
            <p:nvPr/>
          </p:nvSpPr>
          <p:spPr bwMode="auto">
            <a:xfrm>
              <a:off x="7092280" y="2564904"/>
              <a:ext cx="1524446" cy="504056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Врачи стационара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онкодиспансера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002060"/>
                  </a:solidFill>
                  <a:latin typeface="Franklin Gothic Book" pitchFamily="34" charset="0"/>
                </a:rPr>
                <a:t>184 пользователя</a:t>
              </a:r>
              <a:endParaRPr kumimoji="1" lang="en-US" altLang="ru-RU" sz="1200" b="1">
                <a:solidFill>
                  <a:srgbClr val="002060"/>
                </a:solidFill>
                <a:latin typeface="Franklin Gothic Book" pitchFamily="34" charset="0"/>
              </a:endParaRPr>
            </a:p>
          </p:txBody>
        </p:sp>
        <p:sp>
          <p:nvSpPr>
            <p:cNvPr id="23569" name="_s1037"/>
            <p:cNvSpPr>
              <a:spLocks noChangeArrowheads="1"/>
            </p:cNvSpPr>
            <p:nvPr/>
          </p:nvSpPr>
          <p:spPr bwMode="auto">
            <a:xfrm>
              <a:off x="683568" y="2852936"/>
              <a:ext cx="1728192" cy="648072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Врачи акушеры- 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гинекологи 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женских 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консультаций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002060"/>
                  </a:solidFill>
                  <a:latin typeface="Franklin Gothic Book" pitchFamily="34" charset="0"/>
                </a:rPr>
                <a:t>15 пользователей</a:t>
              </a:r>
              <a:endParaRPr kumimoji="1" lang="en-US" altLang="ru-RU" sz="1200" b="1">
                <a:solidFill>
                  <a:srgbClr val="002060"/>
                </a:solidFill>
                <a:latin typeface="Franklin Gothic Book" pitchFamily="34" charset="0"/>
              </a:endParaRPr>
            </a:p>
          </p:txBody>
        </p:sp>
        <p:sp>
          <p:nvSpPr>
            <p:cNvPr id="23570" name="_s1037"/>
            <p:cNvSpPr>
              <a:spLocks noChangeArrowheads="1"/>
            </p:cNvSpPr>
            <p:nvPr/>
          </p:nvSpPr>
          <p:spPr bwMode="auto">
            <a:xfrm>
              <a:off x="7308304" y="3789040"/>
              <a:ext cx="1656184" cy="576064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Врачи-онкологи 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первичных онкологич.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кабинетов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002060"/>
                  </a:solidFill>
                  <a:latin typeface="Franklin Gothic Book" pitchFamily="34" charset="0"/>
                </a:rPr>
                <a:t>103 пользователя</a:t>
              </a:r>
              <a:endParaRPr kumimoji="1" lang="en-US" altLang="ru-RU" sz="1200" b="1">
                <a:solidFill>
                  <a:srgbClr val="002060"/>
                </a:solidFill>
                <a:latin typeface="Franklin Gothic Book" pitchFamily="34" charset="0"/>
              </a:endParaRPr>
            </a:p>
          </p:txBody>
        </p:sp>
        <p:pic>
          <p:nvPicPr>
            <p:cNvPr id="23571" name="Picture 44" descr="C:\Program Files\Microsoft Office\MEDIA\CAGCAT10\j0292020.wmf"/>
            <p:cNvPicPr>
              <a:picLocks noChangeAspect="1" noChangeArrowheads="1"/>
            </p:cNvPicPr>
            <p:nvPr/>
          </p:nvPicPr>
          <p:blipFill>
            <a:blip r:embed="rId5" cstate="screen">
              <a:lum bright="-1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1147035"/>
              <a:ext cx="600274" cy="578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2" name="Picture 54" descr="C:\Documents and Settings\Admin\Local Settings\Temporary Internet Files\Content.IE5\PSI0YCA9\MC900090320[1].wmf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4288" y="1988840"/>
              <a:ext cx="795595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3" name="Picture 47" descr="C:\Documents and Settings\Admin\Local Settings\Temporary Internet Files\Content.IE5\99M42JIC\MC900088970[1].wmf"/>
            <p:cNvPicPr>
              <a:picLocks noChangeAspect="1" noChangeArrowheads="1"/>
            </p:cNvPicPr>
            <p:nvPr/>
          </p:nvPicPr>
          <p:blipFill>
            <a:blip r:embed="rId7" cstate="screen">
              <a:lum bright="-16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0312" y="3140968"/>
              <a:ext cx="432048" cy="586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3574" name="Группа 89"/>
            <p:cNvGrpSpPr>
              <a:grpSpLocks/>
            </p:cNvGrpSpPr>
            <p:nvPr/>
          </p:nvGrpSpPr>
          <p:grpSpPr bwMode="auto">
            <a:xfrm>
              <a:off x="2915816" y="1352259"/>
              <a:ext cx="648072" cy="586653"/>
              <a:chOff x="2273579" y="2457942"/>
              <a:chExt cx="2114324" cy="2084959"/>
            </a:xfrm>
          </p:grpSpPr>
          <p:pic>
            <p:nvPicPr>
              <p:cNvPr id="23600" name="Picture 13" descr="XP icon date and time"/>
              <p:cNvPicPr>
                <a:picLocks noChangeAspect="1" noChangeArrowheads="1"/>
              </p:cNvPicPr>
              <p:nvPr/>
            </p:nvPicPr>
            <p:blipFill>
              <a:blip r:embed="rId8" cstate="screen">
                <a:lum bright="-14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57083" y="2925439"/>
                <a:ext cx="999456" cy="1004898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601" name="Picture 81" descr="C:\Documents and Settings\Admin\Local Settings\Temporary Internet Files\Content.IE5\T4N25HCR\MC900441539[1].png"/>
              <p:cNvPicPr>
                <a:picLocks noChangeAspect="1" noChangeArrowheads="1"/>
              </p:cNvPicPr>
              <p:nvPr/>
            </p:nvPicPr>
            <p:blipFill>
              <a:blip r:embed="rId9" cstate="screen">
                <a:lum bright="-14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73579" y="2457942"/>
                <a:ext cx="2114324" cy="20849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3575" name="Picture 83" descr="C:\Documents and Settings\Admin\Local Settings\Temporary Internet Files\Content.IE5\T4N25HCR\MC900355265[1].wmf"/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2052041"/>
              <a:ext cx="720080" cy="575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6" name="Picture 85" descr="C:\Documents and Settings\Admin\Local Settings\Temporary Internet Files\Content.IE5\GAU438LA\MC900379099[1].wmf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7595" y="1556792"/>
              <a:ext cx="488581" cy="504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7" name="Picture 98" descr="C:\Documents and Settings\Admin\Local Settings\Temporary Internet Files\Content.IE5\PSI0YCA9\MC900216690[1].wmf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0272" y="4437112"/>
              <a:ext cx="432048" cy="519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7" name="Group 5"/>
            <p:cNvGrpSpPr>
              <a:grpSpLocks/>
            </p:cNvGrpSpPr>
            <p:nvPr/>
          </p:nvGrpSpPr>
          <p:grpSpPr bwMode="auto">
            <a:xfrm>
              <a:off x="2699792" y="2875581"/>
              <a:ext cx="3850319" cy="1070139"/>
              <a:chOff x="3877" y="1966"/>
              <a:chExt cx="608" cy="607"/>
            </a:xfr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grpSpPr>
          <p:pic>
            <p:nvPicPr>
              <p:cNvPr id="49" name="Picture 6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3877" y="1966"/>
                <a:ext cx="608" cy="60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</p:pic>
          <p:sp>
            <p:nvSpPr>
              <p:cNvPr id="50" name="_s1042"/>
              <p:cNvSpPr>
                <a:spLocks noChangeArrowheads="1"/>
              </p:cNvSpPr>
              <p:nvPr/>
            </p:nvSpPr>
            <p:spPr bwMode="auto">
              <a:xfrm>
                <a:off x="3888" y="2013"/>
                <a:ext cx="581" cy="520"/>
              </a:xfrm>
              <a:prstGeom prst="ellipse">
                <a:avLst/>
              </a:prstGeom>
              <a:gradFill>
                <a:gsLst>
                  <a:gs pos="0">
                    <a:srgbClr val="FBEAC7"/>
                  </a:gs>
                  <a:gs pos="17999">
                    <a:srgbClr val="FEE7F2"/>
                  </a:gs>
                  <a:gs pos="36000">
                    <a:srgbClr val="FAC77D"/>
                  </a:gs>
                  <a:gs pos="61000">
                    <a:srgbClr val="FBA97D"/>
                  </a:gs>
                  <a:gs pos="82001">
                    <a:srgbClr val="FBD49C"/>
                  </a:gs>
                  <a:gs pos="100000">
                    <a:srgbClr val="FEE7F2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 anchor="ctr"/>
              <a:lstStyle/>
              <a:p>
                <a:pPr algn="ctr">
                  <a:lnSpc>
                    <a:spcPct val="90000"/>
                  </a:lnSpc>
                  <a:defRPr/>
                </a:pPr>
                <a:endParaRPr lang="en-US" sz="2000" b="1" dirty="0">
                  <a:solidFill>
                    <a:srgbClr val="002060"/>
                  </a:solidFill>
                </a:endParaRPr>
              </a:p>
            </p:txBody>
          </p:sp>
        </p:grpSp>
        <p:pic>
          <p:nvPicPr>
            <p:cNvPr id="28" name="Picture 32" descr="GEL Wide Arrow with Fade steel-gray"/>
            <p:cNvPicPr>
              <a:picLocks noChangeAspect="1" noChangeArrowheads="1"/>
            </p:cNvPicPr>
            <p:nvPr/>
          </p:nvPicPr>
          <p:blipFill>
            <a:blip r:embed="rId14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333608">
              <a:off x="6258553" y="4008343"/>
              <a:ext cx="575024" cy="299761"/>
            </a:xfrm>
            <a:prstGeom prst="rect">
              <a:avLst/>
            </a:prstGeom>
            <a:noFill/>
            <a:effectLst>
              <a:outerShdw dist="35921" dir="2700000" algn="ctr" rotWithShape="0">
                <a:schemeClr val="tx1"/>
              </a:outerShdw>
            </a:effectLst>
          </p:spPr>
        </p:pic>
        <p:pic>
          <p:nvPicPr>
            <p:cNvPr id="29" name="Picture 34" descr="GEL Wide Arrow with Fade steel-gray"/>
            <p:cNvPicPr>
              <a:picLocks noChangeAspect="1" noChangeArrowheads="1"/>
            </p:cNvPicPr>
            <p:nvPr/>
          </p:nvPicPr>
          <p:blipFill>
            <a:blip r:embed="rId15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2420888"/>
              <a:ext cx="289768" cy="432048"/>
            </a:xfrm>
            <a:prstGeom prst="rect">
              <a:avLst/>
            </a:prstGeom>
            <a:noFill/>
            <a:effectLst>
              <a:outerShdw dist="35921" dir="2700000" algn="ctr" rotWithShape="0">
                <a:schemeClr val="tx1"/>
              </a:outerShdw>
            </a:effectLst>
          </p:spPr>
        </p:pic>
        <p:pic>
          <p:nvPicPr>
            <p:cNvPr id="30" name="Picture 35" descr="GEL Wide Arrow with Fade steel-gray"/>
            <p:cNvPicPr>
              <a:picLocks noChangeAspect="1" noChangeArrowheads="1"/>
            </p:cNvPicPr>
            <p:nvPr/>
          </p:nvPicPr>
          <p:blipFill>
            <a:blip r:embed="rId16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751473" y="4401655"/>
              <a:ext cx="504057" cy="286940"/>
            </a:xfrm>
            <a:prstGeom prst="rect">
              <a:avLst/>
            </a:prstGeom>
            <a:noFill/>
            <a:effectLst>
              <a:outerShdw dist="35921" dir="2700000" algn="ctr" rotWithShape="0">
                <a:schemeClr val="tx1"/>
              </a:outerShdw>
            </a:effectLst>
          </p:spPr>
        </p:pic>
        <p:pic>
          <p:nvPicPr>
            <p:cNvPr id="31" name="Picture 36" descr="GEL Wide Arrow with Fade steel-gray"/>
            <p:cNvPicPr>
              <a:picLocks noChangeAspect="1" noChangeArrowheads="1"/>
            </p:cNvPicPr>
            <p:nvPr/>
          </p:nvPicPr>
          <p:blipFill>
            <a:blip r:embed="rId17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2839162">
              <a:off x="2308925" y="2886440"/>
              <a:ext cx="466061" cy="289769"/>
            </a:xfrm>
            <a:prstGeom prst="rect">
              <a:avLst/>
            </a:prstGeom>
            <a:noFill/>
            <a:effectLst>
              <a:outerShdw dist="35921" dir="2700000" algn="ctr" rotWithShape="0">
                <a:schemeClr val="tx1"/>
              </a:outerShdw>
            </a:effectLst>
          </p:spPr>
        </p:pic>
        <p:pic>
          <p:nvPicPr>
            <p:cNvPr id="32" name="Picture 37" descr="GEL Wide Arrow with Fade steel-gray"/>
            <p:cNvPicPr>
              <a:picLocks noChangeAspect="1" noChangeArrowheads="1"/>
            </p:cNvPicPr>
            <p:nvPr/>
          </p:nvPicPr>
          <p:blipFill>
            <a:blip r:embed="rId18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5320502">
              <a:off x="3268449" y="2576895"/>
              <a:ext cx="400667" cy="2940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45791" dir="2021404" algn="ctr" rotWithShape="0">
                <a:schemeClr val="tx1"/>
              </a:outerShdw>
            </a:effectLst>
          </p:spPr>
        </p:pic>
        <p:pic>
          <p:nvPicPr>
            <p:cNvPr id="33" name="Picture 38" descr="GEL Wide Arrow with Fade steel-gray"/>
            <p:cNvPicPr>
              <a:picLocks noChangeAspect="1" noChangeArrowheads="1"/>
            </p:cNvPicPr>
            <p:nvPr/>
          </p:nvPicPr>
          <p:blipFill>
            <a:blip r:embed="rId19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8759">
              <a:off x="6599137" y="3525386"/>
              <a:ext cx="613156" cy="2940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</p:pic>
        <p:pic>
          <p:nvPicPr>
            <p:cNvPr id="34" name="Picture 38" descr="GEL Wide Arrow with Fade steel-gray"/>
            <p:cNvPicPr>
              <a:picLocks noChangeAspect="1" noChangeArrowheads="1"/>
            </p:cNvPicPr>
            <p:nvPr/>
          </p:nvPicPr>
          <p:blipFill>
            <a:blip r:embed="rId20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150504">
              <a:off x="6623302" y="2934334"/>
              <a:ext cx="460703" cy="2940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</p:pic>
        <p:pic>
          <p:nvPicPr>
            <p:cNvPr id="35" name="Picture 38" descr="GEL Wide Arrow with Fade steel-gray"/>
            <p:cNvPicPr>
              <a:picLocks noChangeAspect="1" noChangeArrowheads="1"/>
            </p:cNvPicPr>
            <p:nvPr/>
          </p:nvPicPr>
          <p:blipFill>
            <a:blip r:embed="rId21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7913174">
              <a:off x="5694660" y="2598994"/>
              <a:ext cx="416328" cy="2940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</p:pic>
        <p:pic>
          <p:nvPicPr>
            <p:cNvPr id="36" name="Picture 38" descr="GEL Wide Arrow with Fade steel-gray"/>
            <p:cNvPicPr>
              <a:picLocks noChangeAspect="1" noChangeArrowheads="1"/>
            </p:cNvPicPr>
            <p:nvPr/>
          </p:nvPicPr>
          <p:blipFill>
            <a:blip r:embed="rId22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038590" flipH="1">
              <a:off x="1939312" y="3628449"/>
              <a:ext cx="648888" cy="2940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</p:pic>
        <p:sp>
          <p:nvSpPr>
            <p:cNvPr id="23588" name="Прямоугольник 38"/>
            <p:cNvSpPr>
              <a:spLocks noChangeArrowheads="1"/>
            </p:cNvSpPr>
            <p:nvPr/>
          </p:nvSpPr>
          <p:spPr bwMode="auto">
            <a:xfrm>
              <a:off x="2411759" y="3050304"/>
              <a:ext cx="4572000" cy="63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Wingdings" pitchFamily="2" charset="2"/>
                <a:buNone/>
              </a:pPr>
              <a:r>
                <a:rPr kumimoji="1" lang="ru-RU" altLang="ru-RU" sz="2100" b="1">
                  <a:solidFill>
                    <a:srgbClr val="002060"/>
                  </a:solidFill>
                  <a:latin typeface="Arial" charset="0"/>
                </a:rPr>
                <a:t>Открытый доступ</a:t>
              </a:r>
            </a:p>
            <a:p>
              <a:pPr algn="ctr" eaLnBrk="1" hangingPunct="1">
                <a:lnSpc>
                  <a:spcPct val="80000"/>
                </a:lnSpc>
                <a:buFont typeface="Wingdings" pitchFamily="2" charset="2"/>
                <a:buNone/>
              </a:pPr>
              <a:r>
                <a:rPr kumimoji="1" lang="ru-RU" altLang="ru-RU" sz="2100" b="1">
                  <a:solidFill>
                    <a:srgbClr val="002060"/>
                  </a:solidFill>
                  <a:latin typeface="Arial" charset="0"/>
                </a:rPr>
                <a:t>к базам данных</a:t>
              </a:r>
              <a:endParaRPr kumimoji="1" lang="en-US" altLang="ru-RU" sz="2100" b="1">
                <a:solidFill>
                  <a:srgbClr val="002060"/>
                </a:solidFill>
                <a:latin typeface="Arial" charset="0"/>
              </a:endParaRPr>
            </a:p>
          </p:txBody>
        </p:sp>
        <p:sp>
          <p:nvSpPr>
            <p:cNvPr id="23589" name="_s1035"/>
            <p:cNvSpPr>
              <a:spLocks noChangeArrowheads="1"/>
            </p:cNvSpPr>
            <p:nvPr/>
          </p:nvSpPr>
          <p:spPr bwMode="auto">
            <a:xfrm>
              <a:off x="3779912" y="5157192"/>
              <a:ext cx="2574925" cy="62388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Врачи цитологических 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лабораторий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002060"/>
                  </a:solidFill>
                  <a:latin typeface="Franklin Gothic Book" pitchFamily="34" charset="0"/>
                </a:rPr>
                <a:t>98 пользователей</a:t>
              </a:r>
            </a:p>
            <a:p>
              <a:pPr algn="ctr" eaLnBrk="1" hangingPunct="1">
                <a:lnSpc>
                  <a:spcPct val="90000"/>
                </a:lnSpc>
              </a:pPr>
              <a:endParaRPr kumimoji="1" lang="en-US" altLang="ru-RU" sz="1400" b="1">
                <a:solidFill>
                  <a:srgbClr val="FF6600"/>
                </a:solidFill>
                <a:latin typeface="Franklin Gothic Book" pitchFamily="34" charset="0"/>
              </a:endParaRPr>
            </a:p>
          </p:txBody>
        </p:sp>
        <p:sp>
          <p:nvSpPr>
            <p:cNvPr id="23590" name="_s1035"/>
            <p:cNvSpPr>
              <a:spLocks noChangeArrowheads="1"/>
            </p:cNvSpPr>
            <p:nvPr/>
          </p:nvSpPr>
          <p:spPr bwMode="auto">
            <a:xfrm>
              <a:off x="899592" y="5013176"/>
              <a:ext cx="2214885" cy="62388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Врачи маммографических 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кабинетов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002060"/>
                  </a:solidFill>
                  <a:latin typeface="Franklin Gothic Book" pitchFamily="34" charset="0"/>
                </a:rPr>
                <a:t>73 пользователя</a:t>
              </a:r>
            </a:p>
            <a:p>
              <a:pPr algn="ctr" eaLnBrk="1" hangingPunct="1">
                <a:lnSpc>
                  <a:spcPct val="90000"/>
                </a:lnSpc>
              </a:pPr>
              <a:endParaRPr kumimoji="1" lang="en-US" altLang="ru-RU" sz="1400" b="1">
                <a:solidFill>
                  <a:srgbClr val="FF6600"/>
                </a:solidFill>
                <a:latin typeface="Franklin Gothic Book" pitchFamily="34" charset="0"/>
              </a:endParaRPr>
            </a:p>
          </p:txBody>
        </p:sp>
        <p:pic>
          <p:nvPicPr>
            <p:cNvPr id="23591" name="Picture 2" descr="http://science.compulenta.ru/upload/iblock/9d2/42-17679316_400.jpg"/>
            <p:cNvPicPr>
              <a:picLocks noChangeAspect="1" noChangeArrowheads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4437112"/>
              <a:ext cx="720080" cy="504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38" descr="GEL Wide Arrow with Fade steel-gray"/>
            <p:cNvPicPr>
              <a:picLocks noChangeAspect="1" noChangeArrowheads="1"/>
            </p:cNvPicPr>
            <p:nvPr/>
          </p:nvPicPr>
          <p:blipFill>
            <a:blip r:embed="rId24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8154020" flipH="1">
              <a:off x="2538125" y="4051541"/>
              <a:ext cx="613156" cy="2940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</p:pic>
        <p:pic>
          <p:nvPicPr>
            <p:cNvPr id="23593" name="Picture 5" descr="C:\Users\user\Desktop\gynecologicheskoe-kreslo3.jpg"/>
            <p:cNvPicPr>
              <a:picLocks noChangeAspect="1" noChangeArrowheads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3684865"/>
              <a:ext cx="576064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38" descr="GEL Wide Arrow with Fade steel-gray"/>
            <p:cNvPicPr>
              <a:picLocks noChangeAspect="1" noChangeArrowheads="1"/>
            </p:cNvPicPr>
            <p:nvPr/>
          </p:nvPicPr>
          <p:blipFill>
            <a:blip r:embed="rId24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3997712" flipH="1">
              <a:off x="5502632" y="4263717"/>
              <a:ext cx="613156" cy="2940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</p:pic>
        <p:pic>
          <p:nvPicPr>
            <p:cNvPr id="23595" name="Рисунок 49" descr="endoskop.jpg"/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4581128"/>
              <a:ext cx="432048" cy="580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96" name="_s1035"/>
            <p:cNvSpPr>
              <a:spLocks noChangeArrowheads="1"/>
            </p:cNvSpPr>
            <p:nvPr/>
          </p:nvSpPr>
          <p:spPr bwMode="auto">
            <a:xfrm>
              <a:off x="5364088" y="5239937"/>
              <a:ext cx="2430909" cy="767903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Врачи эндоскопических 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FF6600"/>
                  </a:solidFill>
                  <a:latin typeface="Franklin Gothic Book" pitchFamily="34" charset="0"/>
                </a:rPr>
                <a:t>кабинетов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kumimoji="1" lang="ru-RU" altLang="ru-RU" sz="1200" b="1">
                  <a:solidFill>
                    <a:srgbClr val="002060"/>
                  </a:solidFill>
                  <a:latin typeface="Franklin Gothic Book" pitchFamily="34" charset="0"/>
                </a:rPr>
                <a:t>60 пользователей</a:t>
              </a:r>
            </a:p>
            <a:p>
              <a:pPr algn="ctr" eaLnBrk="1" hangingPunct="1">
                <a:lnSpc>
                  <a:spcPct val="90000"/>
                </a:lnSpc>
              </a:pPr>
              <a:endParaRPr kumimoji="1" lang="en-US" altLang="ru-RU" sz="1400" b="1">
                <a:solidFill>
                  <a:srgbClr val="FF6600"/>
                </a:solidFill>
                <a:latin typeface="Franklin Gothic Book" pitchFamily="34" charset="0"/>
              </a:endParaRPr>
            </a:p>
          </p:txBody>
        </p:sp>
        <p:pic>
          <p:nvPicPr>
            <p:cNvPr id="46" name="Picture 38" descr="GEL Wide Arrow with Fade steel-gray"/>
            <p:cNvPicPr>
              <a:picLocks noChangeAspect="1" noChangeArrowheads="1"/>
            </p:cNvPicPr>
            <p:nvPr/>
          </p:nvPicPr>
          <p:blipFill>
            <a:blip r:embed="rId24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7073608" flipH="1">
              <a:off x="3692701" y="4263747"/>
              <a:ext cx="613156" cy="2940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</p:pic>
        <p:pic>
          <p:nvPicPr>
            <p:cNvPr id="23598" name="Рисунок 54" descr="r_26295_vt22mriqy02fzpcjcgez.jpg"/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1840" y="4365104"/>
              <a:ext cx="619423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Овал 47"/>
            <p:cNvSpPr/>
            <p:nvPr/>
          </p:nvSpPr>
          <p:spPr>
            <a:xfrm>
              <a:off x="2555193" y="4798437"/>
              <a:ext cx="2233122" cy="83664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200" b="1" dirty="0">
                  <a:solidFill>
                    <a:srgbClr val="FF6600"/>
                  </a:solidFill>
                  <a:latin typeface="Franklin Gothic Book" pitchFamily="34" charset="0"/>
                </a:rPr>
                <a:t>Кабинеты флюорографии</a:t>
              </a:r>
            </a:p>
            <a:p>
              <a:pPr algn="ctr">
                <a:lnSpc>
                  <a:spcPct val="90000"/>
                </a:lnSpc>
                <a:defRPr/>
              </a:pPr>
              <a:r>
                <a:rPr lang="ru-RU" sz="1200" b="1" dirty="0">
                  <a:solidFill>
                    <a:srgbClr val="002060"/>
                  </a:solidFill>
                  <a:latin typeface="Franklin Gothic Book" pitchFamily="34" charset="0"/>
                </a:rPr>
                <a:t>66 пользователей</a:t>
              </a:r>
            </a:p>
          </p:txBody>
        </p:sp>
      </p:grpSp>
      <p:graphicFrame>
        <p:nvGraphicFramePr>
          <p:cNvPr id="23562" name="Диаграмма 62"/>
          <p:cNvGraphicFramePr>
            <a:graphicFrameLocks/>
          </p:cNvGraphicFramePr>
          <p:nvPr/>
        </p:nvGraphicFramePr>
        <p:xfrm>
          <a:off x="3441700" y="5456238"/>
          <a:ext cx="5659438" cy="1325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03" name="Worksheet" r:id="rId29" imgW="5667389" imgH="1142910" progId="Excel.Sheet.8">
                  <p:embed/>
                </p:oleObj>
              </mc:Choice>
              <mc:Fallback>
                <p:oleObj name="Worksheet" r:id="rId29" imgW="5667389" imgH="1142910" progId="Excel.Sheet.8">
                  <p:embed/>
                  <p:pic>
                    <p:nvPicPr>
                      <p:cNvPr id="0" name="Диаграмма 62"/>
                      <p:cNvPicPr>
                        <a:picLocks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1700" y="5456238"/>
                        <a:ext cx="5659438" cy="1325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025" y="5313363"/>
            <a:ext cx="2060575" cy="1366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16"/>
          <p:cNvSpPr>
            <a:spLocks noChangeArrowheads="1"/>
          </p:cNvSpPr>
          <p:nvPr/>
        </p:nvSpPr>
        <p:spPr bwMode="auto">
          <a:xfrm>
            <a:off x="4984750" y="1296988"/>
            <a:ext cx="41417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+mn-lt"/>
              </a:rPr>
              <a:t>Внедрение инновационных технологий</a:t>
            </a:r>
          </a:p>
        </p:txBody>
      </p:sp>
      <p:sp>
        <p:nvSpPr>
          <p:cNvPr id="24585" name="Прямоугольник 13"/>
          <p:cNvSpPr>
            <a:spLocks noChangeArrowheads="1"/>
          </p:cNvSpPr>
          <p:nvPr/>
        </p:nvSpPr>
        <p:spPr bwMode="auto">
          <a:xfrm>
            <a:off x="36513" y="22225"/>
            <a:ext cx="8999537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r>
              <a:rPr lang="ru-RU" altLang="ru-RU" sz="2800" b="1">
                <a:solidFill>
                  <a:srgbClr val="000099"/>
                </a:solidFill>
              </a:rPr>
              <a:t>Инновации в деятельности</a:t>
            </a:r>
            <a:r>
              <a:rPr lang="en-US" altLang="ru-RU" sz="2800" b="1">
                <a:solidFill>
                  <a:srgbClr val="000099"/>
                </a:solidFill>
              </a:rPr>
              <a:t> </a:t>
            </a:r>
            <a:r>
              <a:rPr lang="ru-RU" altLang="ru-RU" sz="2800" b="1">
                <a:solidFill>
                  <a:srgbClr val="000099"/>
                </a:solidFill>
              </a:rPr>
              <a:t>сестринского персонала  </a:t>
            </a:r>
          </a:p>
        </p:txBody>
      </p:sp>
      <p:sp>
        <p:nvSpPr>
          <p:cNvPr id="24586" name="Прямоугольник 14"/>
          <p:cNvSpPr>
            <a:spLocks noChangeArrowheads="1"/>
          </p:cNvSpPr>
          <p:nvPr/>
        </p:nvSpPr>
        <p:spPr bwMode="auto">
          <a:xfrm>
            <a:off x="7394575" y="787400"/>
            <a:ext cx="1731963" cy="369888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FFFFFF"/>
                </a:solidFill>
              </a:rPr>
              <a:t>модернизация </a:t>
            </a:r>
          </a:p>
        </p:txBody>
      </p:sp>
      <p:pic>
        <p:nvPicPr>
          <p:cNvPr id="24589" name="Picture 36" descr="2810200902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9163" y="1835150"/>
            <a:ext cx="1958975" cy="2193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41"/>
          <p:cNvSpPr>
            <a:spLocks noChangeArrowheads="1"/>
          </p:cNvSpPr>
          <p:nvPr/>
        </p:nvSpPr>
        <p:spPr bwMode="auto">
          <a:xfrm>
            <a:off x="2189163" y="4027488"/>
            <a:ext cx="1958975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buClr>
                <a:schemeClr val="hlink"/>
              </a:buClr>
              <a:buSzPct val="70000"/>
              <a:defRPr/>
            </a:pPr>
            <a:r>
              <a:rPr lang="ru-RU" sz="1200" dirty="0">
                <a:solidFill>
                  <a:schemeClr val="hlink"/>
                </a:solidFill>
              </a:rPr>
              <a:t>  </a:t>
            </a:r>
            <a:r>
              <a:rPr lang="ru-RU" sz="1200" dirty="0"/>
              <a:t>передвижной </a:t>
            </a:r>
          </a:p>
          <a:p>
            <a:pPr algn="ctr">
              <a:spcBef>
                <a:spcPts val="0"/>
              </a:spcBef>
              <a:buClr>
                <a:schemeClr val="hlink"/>
              </a:buClr>
              <a:buSzPct val="70000"/>
              <a:defRPr/>
            </a:pPr>
            <a:r>
              <a:rPr lang="ru-RU" sz="1200" dirty="0"/>
              <a:t> пост медсестры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ru-RU" sz="12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4591" name="Picture 9" descr="щетки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188" y="1816100"/>
            <a:ext cx="1169987" cy="134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2" name="Picture 8" descr="IMG_1095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663" y="3181350"/>
            <a:ext cx="1231900" cy="923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244475" y="4105275"/>
            <a:ext cx="19446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ru-RU" altLang="ru-RU" sz="1200">
                <a:solidFill>
                  <a:schemeClr val="hlink"/>
                </a:solidFill>
              </a:rPr>
              <a:t>  </a:t>
            </a:r>
            <a:r>
              <a:rPr lang="ru-RU" altLang="ru-RU" sz="1200"/>
              <a:t>набор для катетеризации мочевого пузыря</a:t>
            </a:r>
          </a:p>
        </p:txBody>
      </p:sp>
      <p:sp>
        <p:nvSpPr>
          <p:cNvPr id="3" name="Rectangle 2"/>
          <p:cNvSpPr txBox="1">
            <a:spLocks noRot="1" noChangeArrowheads="1"/>
          </p:cNvSpPr>
          <p:nvPr/>
        </p:nvSpPr>
        <p:spPr bwMode="auto">
          <a:xfrm>
            <a:off x="39688" y="1279525"/>
            <a:ext cx="4532312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600" b="1"/>
              <a:t>Инструменты и </a:t>
            </a:r>
          </a:p>
          <a:p>
            <a:pPr algn="ctr" eaLnBrk="1" hangingPunct="1"/>
            <a:r>
              <a:rPr lang="ru-RU" altLang="ru-RU" sz="1600" b="1"/>
              <a:t>расходные материалы для ухода</a:t>
            </a:r>
          </a:p>
        </p:txBody>
      </p:sp>
      <p:sp>
        <p:nvSpPr>
          <p:cNvPr id="24593" name="Прямоугольник 8"/>
          <p:cNvSpPr>
            <a:spLocks noChangeArrowheads="1"/>
          </p:cNvSpPr>
          <p:nvPr/>
        </p:nvSpPr>
        <p:spPr bwMode="auto">
          <a:xfrm>
            <a:off x="36513" y="927100"/>
            <a:ext cx="4679950" cy="369888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chemeClr val="bg1"/>
                </a:solidFill>
              </a:rPr>
              <a:t>Организация сестринского ухода - результат</a:t>
            </a:r>
          </a:p>
        </p:txBody>
      </p:sp>
      <p:pic>
        <p:nvPicPr>
          <p:cNvPr id="27" name="Picture 7" descr="C:\Users\я\Desktop\слайд шоу\роддом слайды 2\10 реанимация 2 этап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59575" y="3756025"/>
            <a:ext cx="2249488" cy="1470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99" name="Picture 6" descr="C:\Documents and Settings\Доктор\Рабочий стол\Съемный диск (E)\15-11-2013_13-46-26\operblok22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9625" y="1695450"/>
            <a:ext cx="2000250" cy="2000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00" name="Picture 4" descr="G:\фото на конфер анестезистов\в сборник\DSC01307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51638" y="1695450"/>
            <a:ext cx="2147887" cy="1925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889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0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35500" y="3756025"/>
            <a:ext cx="1968500" cy="1470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603" name="Picture 4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8038" y="5340350"/>
            <a:ext cx="2001837" cy="1312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360363" y="6283325"/>
            <a:ext cx="3362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i="1"/>
              <a:t>современные технологии ухода</a:t>
            </a:r>
            <a:endParaRPr lang="ru-RU" altLang="ru-RU"/>
          </a:p>
        </p:txBody>
      </p:sp>
      <p:pic>
        <p:nvPicPr>
          <p:cNvPr id="30" name="Picture 2" descr="D:\Desktop\годовой отчет гл мс 2017г\фото-службы\Фото мероприятия 2017\Новорожденных\пеленание нов-х.jp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613" y="4665663"/>
            <a:ext cx="2092325" cy="1568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F:\конференция ЦПК 26 10 18 г\18.10.20-КПБ им. Н.Н.СОЛОДНИКОВА-ФОТО\СЕСТРИНСКАЯ ПРАКТИКА (5).jp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4438" y="4692650"/>
            <a:ext cx="1576387" cy="157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F:\28.10.11\оборудование\Изображение 005.jp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484438" y="3181350"/>
            <a:ext cx="2101850" cy="1541463"/>
          </a:xfrm>
          <a:prstGeom prst="rect">
            <a:avLst/>
          </a:prstGeom>
          <a:ln w="254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7" name="Picture 3" descr="\\192.168.1.18\информация для мед. сотрудников\Обмен\Золотаревой\Изображение 01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5013325"/>
            <a:ext cx="1512888" cy="9906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Рисунок 1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9900" y="3910013"/>
            <a:ext cx="1490663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3" descr="D:\Рабочий стол\1\Изображение 066.jpg"/>
          <p:cNvPicPr>
            <a:picLocks noGrp="1"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5638" y="1346200"/>
            <a:ext cx="14478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0" name="Picture 2" descr="D:\Desktop\годовой отчет гл мс 2017г\Новая папка\20180118_122410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3463" y="4033838"/>
            <a:ext cx="1725612" cy="1970087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77788" y="-171450"/>
            <a:ext cx="904875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издательская  деятельность</a:t>
            </a:r>
          </a:p>
        </p:txBody>
      </p:sp>
      <p:pic>
        <p:nvPicPr>
          <p:cNvPr id="25612" name="Picture 4" descr="C:\Users\samsung\AppData\Local\Temp\Rar$DI01.185\СБОРНИК-НОВЫЕ ОРГАНИЗАЦИОННЫЕ ФОРМЫ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0738" y="4033838"/>
            <a:ext cx="1482725" cy="1970087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3" name="Picture 8" descr="\\192.168.1.18\информация для мед. сотрудников\Обмен\Золотаревой\статья в книгу\Фото книг\IMG_8566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3438" y="1350963"/>
            <a:ext cx="1524000" cy="2112962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4" name="Picture 6" descr="C:\Users\STR1-G~1\AppData\Local\Temp\IMG_4022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8438" y="1290638"/>
            <a:ext cx="1587500" cy="215582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5" name="Picture 2" descr="\\192.168.1.18\информация для мед. сотрудников\Обмен\Золотаревой\Изображение 009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88" y="4002088"/>
            <a:ext cx="1474787" cy="9461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6" name="Picture 3" descr="C:\Users\samsung\AppData\Local\Temp\IMG_8053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3413" y="4019550"/>
            <a:ext cx="1422400" cy="1998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17" name="Picture 2" descr="D:\Desktop\20181019_150119.jp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88238" y="1350963"/>
            <a:ext cx="1558925" cy="207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8" name="Picture 3" descr="U:\Обмен\для Золотаревой\IMG_4142.JP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1233488"/>
            <a:ext cx="1512888" cy="223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9" name="Picture 4" descr="U:\Обмен\для Золотаревой\IMG_4145.JP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6238" y="1290638"/>
            <a:ext cx="1493837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0" name="Picture 3" descr="D:\Desktop\20181019_151623.jp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813" y="4027488"/>
            <a:ext cx="1412875" cy="197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7463" y="-100013"/>
            <a:ext cx="9163050" cy="9144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издательская  деятельность</a:t>
            </a:r>
          </a:p>
        </p:txBody>
      </p:sp>
      <p:pic>
        <p:nvPicPr>
          <p:cNvPr id="26632" name="Picture 2" descr="F:\SL37347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9925" y="3998913"/>
            <a:ext cx="1624013" cy="2162175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3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338" y="1273175"/>
            <a:ext cx="1379537" cy="198437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Рисунок 31" descr="C:\Documents and Settings\2rd2-rean2-ss\Рабочий стол\ВЫСТАВКА1\Методички\Изображение 300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43663" y="1273175"/>
            <a:ext cx="1149350" cy="1954213"/>
          </a:xfrm>
          <a:prstGeom prst="rect">
            <a:avLst/>
          </a:prstGeom>
          <a:noFill/>
          <a:ln w="3175">
            <a:solidFill>
              <a:schemeClr val="accent5">
                <a:lumMod val="40000"/>
                <a:lumOff val="6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Рисунок 36" descr="C:\Documents and Settings\2rd2-rean2-ss\Рабочий стол\ВЫСТАВКА1\Методички\За последние 5 лет\2.pn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40650" y="1270000"/>
            <a:ext cx="1311275" cy="2006600"/>
          </a:xfrm>
          <a:prstGeom prst="rect">
            <a:avLst/>
          </a:prstGeom>
          <a:noFill/>
          <a:ln w="3175">
            <a:solidFill>
              <a:srgbClr val="92D05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636" name="Picture 7" descr="\\192.168.1.18\информация для мед. сотрудников\Обмен\Золотаревой\статья в книгу\Фото книг\IMG_8561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238" y="3998913"/>
            <a:ext cx="1514475" cy="216217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7" name="Picture 4" descr="D:\Desktop\20181019_151439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3275" y="1292225"/>
            <a:ext cx="1406525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Рисунок 32" descr="C:\Documents and Settings\2rd2-rean2-ss\Рабочий стол\ВЫСТАВКА1\Методички\Изображение 303.png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77800" y="1303338"/>
            <a:ext cx="1514475" cy="1973262"/>
          </a:xfrm>
          <a:prstGeom prst="rect">
            <a:avLst/>
          </a:prstGeom>
          <a:noFill/>
          <a:ln w="317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Рисунок 33" descr="C:\Documents and Settings\2rd2-rean2-ss\Рабочий стол\ВЫСТАВКА1\Методички\Изображение 308.png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89113" y="1295400"/>
            <a:ext cx="1390650" cy="1962150"/>
          </a:xfrm>
          <a:prstGeom prst="rect">
            <a:avLst/>
          </a:prstGeom>
          <a:noFill/>
          <a:ln w="3175">
            <a:solidFill>
              <a:srgbClr val="92D05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Рисунок 35" descr="C:\Documents and Settings\2rd2-rean2-ss\Рабочий стол\ВЫСТАВКА1\Методички\За последние 5 лет\Изображение 298.png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844925" y="3998913"/>
            <a:ext cx="1447800" cy="2162175"/>
          </a:xfrm>
          <a:prstGeom prst="rect">
            <a:avLst/>
          </a:prstGeom>
          <a:noFill/>
          <a:ln w="3175">
            <a:solidFill>
              <a:srgbClr val="00B05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641" name="Picture 1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5450" y="3933825"/>
            <a:ext cx="1512888" cy="2271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2" name="Picture 3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5825" y="3933825"/>
            <a:ext cx="1724025" cy="2271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63050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-26988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-26988"/>
            <a:ext cx="17463" cy="69024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-26988"/>
            <a:ext cx="0" cy="69326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5" name="TextBox 1"/>
          <p:cNvSpPr txBox="1">
            <a:spLocks noChangeArrowheads="1"/>
          </p:cNvSpPr>
          <p:nvPr/>
        </p:nvSpPr>
        <p:spPr bwMode="auto">
          <a:xfrm>
            <a:off x="34925" y="44450"/>
            <a:ext cx="9074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Совета по сестринскому делу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2987675" y="6138863"/>
            <a:ext cx="5762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7" name="Rectangle 13"/>
          <p:cNvSpPr>
            <a:spLocks noChangeArrowheads="1"/>
          </p:cNvSpPr>
          <p:nvPr/>
        </p:nvSpPr>
        <p:spPr bwMode="auto">
          <a:xfrm>
            <a:off x="296863" y="1341438"/>
            <a:ext cx="2690812" cy="4699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chemeClr val="tx1"/>
                </a:solidFill>
                <a:cs typeface="Times New Roman" pitchFamily="18" charset="0"/>
              </a:rPr>
              <a:t>Руководитель Совета по СД</a:t>
            </a:r>
            <a:endParaRPr lang="ru-RU" sz="16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7658" name="Rectangle 30"/>
          <p:cNvSpPr>
            <a:spLocks noChangeArrowheads="1"/>
          </p:cNvSpPr>
          <p:nvPr/>
        </p:nvSpPr>
        <p:spPr bwMode="auto">
          <a:xfrm>
            <a:off x="3368675" y="1350963"/>
            <a:ext cx="2787650" cy="4603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ru-RU" sz="1600" b="1">
                <a:solidFill>
                  <a:schemeClr val="tx1"/>
                </a:solidFill>
                <a:cs typeface="Times New Roman" pitchFamily="18" charset="0"/>
              </a:rPr>
              <a:t>Председатель Совета по СД</a:t>
            </a:r>
            <a:endParaRPr lang="ru-RU" sz="160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7659" name="Rectangle 28"/>
          <p:cNvSpPr>
            <a:spLocks noChangeArrowheads="1"/>
          </p:cNvSpPr>
          <p:nvPr/>
        </p:nvSpPr>
        <p:spPr bwMode="auto">
          <a:xfrm>
            <a:off x="2163763" y="2135188"/>
            <a:ext cx="2913062" cy="4048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sz="1600" b="1">
                <a:solidFill>
                  <a:schemeClr val="tx1"/>
                </a:solidFill>
                <a:cs typeface="Times New Roman" pitchFamily="18" charset="0"/>
              </a:rPr>
              <a:t>Комитеты Совета по СД  </a:t>
            </a:r>
            <a:endParaRPr lang="ru-RU" sz="160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30734" name="Rectangle 27"/>
          <p:cNvSpPr>
            <a:spLocks noChangeArrowheads="1"/>
          </p:cNvSpPr>
          <p:nvPr/>
        </p:nvSpPr>
        <p:spPr bwMode="auto">
          <a:xfrm>
            <a:off x="179388" y="2686050"/>
            <a:ext cx="2952750" cy="889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cs typeface="Times New Roman" pitchFamily="18" charset="0"/>
              </a:rPr>
              <a:t>Медицинское и медикаментозное</a:t>
            </a:r>
            <a:endParaRPr lang="ru-RU" sz="1600" dirty="0">
              <a:solidFill>
                <a:schemeClr val="tx1"/>
              </a:solidFill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1600" b="1" dirty="0">
                <a:solidFill>
                  <a:schemeClr val="tx1"/>
                </a:solidFill>
                <a:cs typeface="Times New Roman" pitchFamily="18" charset="0"/>
              </a:rPr>
              <a:t>обеспечение</a:t>
            </a:r>
            <a:endParaRPr lang="ru-RU" sz="1600" dirty="0">
              <a:solidFill>
                <a:schemeClr val="tx1"/>
              </a:solidFill>
            </a:endParaRPr>
          </a:p>
          <a:p>
            <a:pPr eaLnBrk="0" hangingPunct="0"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7661" name="Rectangle 26"/>
          <p:cNvSpPr>
            <a:spLocks noChangeArrowheads="1"/>
          </p:cNvSpPr>
          <p:nvPr/>
        </p:nvSpPr>
        <p:spPr bwMode="auto">
          <a:xfrm>
            <a:off x="3929063" y="2686050"/>
            <a:ext cx="2371725" cy="18462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1600" b="1">
                <a:solidFill>
                  <a:schemeClr val="tx1"/>
                </a:solidFill>
                <a:cs typeface="Times New Roman" pitchFamily="18" charset="0"/>
              </a:rPr>
              <a:t>Профессиональный:</a:t>
            </a:r>
            <a:endParaRPr lang="ru-RU" sz="1600">
              <a:solidFill>
                <a:schemeClr val="tx1"/>
              </a:solidFill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1600" b="1">
                <a:solidFill>
                  <a:schemeClr val="tx1"/>
                </a:solidFill>
                <a:cs typeface="Times New Roman" pitchFamily="18" charset="0"/>
              </a:rPr>
              <a:t>- сектор профессиональный</a:t>
            </a:r>
            <a:endParaRPr lang="ru-RU" sz="1600">
              <a:solidFill>
                <a:schemeClr val="tx1"/>
              </a:solidFill>
            </a:endParaRPr>
          </a:p>
          <a:p>
            <a:pPr eaLnBrk="0" hangingPunct="0">
              <a:defRPr/>
            </a:pPr>
            <a:r>
              <a:rPr lang="ru-RU" sz="1600" b="1">
                <a:solidFill>
                  <a:schemeClr val="tx1"/>
                </a:solidFill>
                <a:cs typeface="Times New Roman" pitchFamily="18" charset="0"/>
              </a:rPr>
              <a:t>- сектор по сестринской практике</a:t>
            </a:r>
            <a:endParaRPr lang="ru-RU" sz="1600">
              <a:solidFill>
                <a:schemeClr val="tx1"/>
              </a:solidFill>
            </a:endParaRPr>
          </a:p>
          <a:p>
            <a:pPr eaLnBrk="0" hangingPunct="0">
              <a:defRPr/>
            </a:pPr>
            <a:r>
              <a:rPr lang="ru-RU" sz="1600" b="1">
                <a:solidFill>
                  <a:schemeClr val="tx1"/>
                </a:solidFill>
                <a:cs typeface="Times New Roman" pitchFamily="18" charset="0"/>
              </a:rPr>
              <a:t>- сектор питания</a:t>
            </a:r>
            <a:endParaRPr lang="ru-RU" sz="1600">
              <a:solidFill>
                <a:schemeClr val="tx1"/>
              </a:solidFill>
            </a:endParaRPr>
          </a:p>
          <a:p>
            <a:pPr eaLnBrk="0" hangingPunct="0">
              <a:defRPr/>
            </a:pPr>
            <a:r>
              <a:rPr lang="ru-RU" sz="1600" b="1">
                <a:solidFill>
                  <a:schemeClr val="tx1"/>
                </a:solidFill>
                <a:cs typeface="Times New Roman" pitchFamily="18" charset="0"/>
              </a:rPr>
              <a:t>- УМЦ</a:t>
            </a:r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27662" name="Rectangle 25"/>
          <p:cNvSpPr>
            <a:spLocks noChangeArrowheads="1"/>
          </p:cNvSpPr>
          <p:nvPr/>
        </p:nvSpPr>
        <p:spPr bwMode="auto">
          <a:xfrm>
            <a:off x="179388" y="3762375"/>
            <a:ext cx="2963862" cy="1027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cs typeface="Times New Roman" pitchFamily="18" charset="0"/>
              </a:rPr>
              <a:t>Взаимодействие с медицинскими организациями г. Омска и Омской области</a:t>
            </a:r>
            <a:endParaRPr lang="ru-RU" sz="16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7663" name="Rectangle 24"/>
          <p:cNvSpPr>
            <a:spLocks noChangeArrowheads="1"/>
          </p:cNvSpPr>
          <p:nvPr/>
        </p:nvSpPr>
        <p:spPr bwMode="auto">
          <a:xfrm>
            <a:off x="179388" y="4919663"/>
            <a:ext cx="2963862" cy="6318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1600" b="1" dirty="0" err="1">
                <a:solidFill>
                  <a:schemeClr val="tx1"/>
                </a:solidFill>
                <a:cs typeface="Times New Roman" pitchFamily="18" charset="0"/>
              </a:rPr>
              <a:t>Курация</a:t>
            </a:r>
            <a:r>
              <a:rPr lang="ru-RU" sz="1600" b="1" dirty="0">
                <a:solidFill>
                  <a:schemeClr val="tx1"/>
                </a:solidFill>
                <a:cs typeface="Times New Roman" pitchFamily="18" charset="0"/>
              </a:rPr>
              <a:t> работы младшего медицинского персонала</a:t>
            </a:r>
            <a:endParaRPr lang="ru-RU" sz="16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7664" name="Rectangle 23"/>
          <p:cNvSpPr>
            <a:spLocks noChangeArrowheads="1"/>
          </p:cNvSpPr>
          <p:nvPr/>
        </p:nvSpPr>
        <p:spPr bwMode="auto">
          <a:xfrm>
            <a:off x="179388" y="5719763"/>
            <a:ext cx="2952750" cy="7524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1600" b="1">
                <a:solidFill>
                  <a:schemeClr val="tx1"/>
                </a:solidFill>
                <a:cs typeface="Times New Roman" pitchFamily="18" charset="0"/>
              </a:rPr>
              <a:t>Этика и информация – сектор по этике</a:t>
            </a:r>
            <a:endParaRPr lang="ru-RU" sz="160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7665" name="Rectangle 22"/>
          <p:cNvSpPr>
            <a:spLocks noChangeArrowheads="1"/>
          </p:cNvSpPr>
          <p:nvPr/>
        </p:nvSpPr>
        <p:spPr bwMode="auto">
          <a:xfrm>
            <a:off x="3929063" y="4724400"/>
            <a:ext cx="2371725" cy="8905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1600" b="1">
                <a:solidFill>
                  <a:schemeClr val="tx1"/>
                </a:solidFill>
                <a:cs typeface="Times New Roman" pitchFamily="18" charset="0"/>
              </a:rPr>
              <a:t>Сестринские исследования и</a:t>
            </a:r>
            <a:endParaRPr lang="ru-RU" sz="1600">
              <a:solidFill>
                <a:schemeClr val="tx1"/>
              </a:solidFill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1600" b="1">
                <a:solidFill>
                  <a:schemeClr val="tx1"/>
                </a:solidFill>
                <a:cs typeface="Times New Roman" pitchFamily="18" charset="0"/>
              </a:rPr>
              <a:t>экспертный</a:t>
            </a:r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27666" name="Rectangle 21"/>
          <p:cNvSpPr>
            <a:spLocks noChangeArrowheads="1"/>
          </p:cNvSpPr>
          <p:nvPr/>
        </p:nvSpPr>
        <p:spPr bwMode="auto">
          <a:xfrm>
            <a:off x="3929063" y="5805488"/>
            <a:ext cx="2371725" cy="6667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1600" b="1">
                <a:solidFill>
                  <a:schemeClr val="tx1"/>
                </a:solidFill>
                <a:cs typeface="Times New Roman" pitchFamily="18" charset="0"/>
              </a:rPr>
              <a:t>Инфекционная безопасность</a:t>
            </a:r>
            <a:endParaRPr lang="ru-RU" sz="160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22" name="Рисунок 21" descr="G:\фото материал БУЗОО ОКБ\комитеты Совета по СД\по взаимодействию с МО МЗОО\IMG_8848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088" y="4271963"/>
            <a:ext cx="1296987" cy="895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68" name="Рисунок 51" descr="C:\Documents and Settings\pol-107-ss\Рабочий стол\Стенды готовые Шелема\Рабочие сюжеты\DSC_5685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72225" y="3068638"/>
            <a:ext cx="1201738" cy="1038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4" name="Прямая соединительная линия 23"/>
          <p:cNvCxnSpPr/>
          <p:nvPr/>
        </p:nvCxnSpPr>
        <p:spPr>
          <a:xfrm>
            <a:off x="3419475" y="2540000"/>
            <a:ext cx="0" cy="182721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492500" y="2540000"/>
            <a:ext cx="0" cy="2695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63938" y="2540000"/>
            <a:ext cx="0" cy="359886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143250" y="3284538"/>
            <a:ext cx="27622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143250" y="4367213"/>
            <a:ext cx="27622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27663" idx="3"/>
          </p:cNvCxnSpPr>
          <p:nvPr/>
        </p:nvCxnSpPr>
        <p:spPr>
          <a:xfrm>
            <a:off x="3143250" y="5235575"/>
            <a:ext cx="3492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635375" y="6092825"/>
            <a:ext cx="29368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77" name="Picture 2" descr="C:\Users\str1-gls-1\Desktop\фото материал БУЗОО ОКБ\комитеты Совета по СД\По инфекционной безопасности\IMG_812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0025" y="1916113"/>
            <a:ext cx="1241425" cy="1017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8" name="Picture 3" descr="C:\Users\str1-gls-1\Desktop\фото материал БУЗОО ОКБ\комитеты Совета по СД\по медикаментозному и медицинскому обеспечению\64а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25" y="1936750"/>
            <a:ext cx="1360488" cy="960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9" name="Picture 2" descr="C:\Users\str1-gls-1\Desktop\фото материал БУЗОО ОКБ\комитеты Совета по СД\профессиональный\контоль качества оказания сестринской помощи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9063" y="3068638"/>
            <a:ext cx="1333500" cy="1003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80" name="Picture 2" descr="C:\Users\str1-gls-1\Desktop\статья в книгу\46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3988" y="5456238"/>
            <a:ext cx="1335087" cy="1141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81" name="Picture 3" descr="C:\Users\str1-gls-1\Desktop\статья в книгу\44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25" y="5456238"/>
            <a:ext cx="1397000" cy="1141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82" name="Picture 4" descr="\\192.168.1.18\информация для мед. сотрудников\Обмен\Золотаревой\статья в книгу\61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25" y="4313238"/>
            <a:ext cx="1376363" cy="915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9" name="Прямая соединительная линия 38"/>
          <p:cNvCxnSpPr/>
          <p:nvPr/>
        </p:nvCxnSpPr>
        <p:spPr>
          <a:xfrm flipH="1">
            <a:off x="3779838" y="2540000"/>
            <a:ext cx="3175" cy="268922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stCxn id="27659" idx="2"/>
          </p:cNvCxnSpPr>
          <p:nvPr/>
        </p:nvCxnSpPr>
        <p:spPr>
          <a:xfrm>
            <a:off x="3621088" y="2540000"/>
            <a:ext cx="14287" cy="35512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3779838" y="3762375"/>
            <a:ext cx="14922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3779838" y="5229225"/>
            <a:ext cx="14922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>
            <a:off x="2627313" y="1811338"/>
            <a:ext cx="0" cy="3238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356100" y="1811338"/>
            <a:ext cx="0" cy="3238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6988"/>
            <a:ext cx="9145588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-26988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-26988"/>
            <a:ext cx="0" cy="69024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 flipV="1">
            <a:off x="9126538" y="-26988"/>
            <a:ext cx="17462" cy="69326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Diagram group"/>
          <p:cNvGrpSpPr/>
          <p:nvPr/>
        </p:nvGrpSpPr>
        <p:grpSpPr>
          <a:xfrm>
            <a:off x="1977707" y="1556792"/>
            <a:ext cx="4964611" cy="2597403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10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3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4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pic>
        <p:nvPicPr>
          <p:cNvPr id="14" name="Picture 6" descr="C:\Users\я\Desktop\доклады и презентации на конференцию 23 сентября\фото Моисеева\15 апреля 07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785938"/>
            <a:ext cx="2133600" cy="150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681" name="Прямоугольник 2"/>
          <p:cNvSpPr>
            <a:spLocks noChangeArrowheads="1"/>
          </p:cNvSpPr>
          <p:nvPr/>
        </p:nvSpPr>
        <p:spPr bwMode="auto">
          <a:xfrm>
            <a:off x="2484438" y="1803400"/>
            <a:ext cx="42862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8000"/>
                </a:solidFill>
              </a:rPr>
              <a:t>контроль наиболее значимых аспектов деятельности </a:t>
            </a:r>
          </a:p>
          <a:p>
            <a:pPr algn="ctr" eaLnBrk="1" hangingPunct="1"/>
            <a:r>
              <a:rPr lang="ru-RU" altLang="ru-RU" sz="2800" b="1">
                <a:solidFill>
                  <a:srgbClr val="008000"/>
                </a:solidFill>
              </a:rPr>
              <a:t>сестринских служб</a:t>
            </a:r>
          </a:p>
        </p:txBody>
      </p:sp>
      <p:pic>
        <p:nvPicPr>
          <p:cNvPr id="28683" name="Picture 5" descr="C:\Users\str1-gls-1\Desktop\конкурс 2016 г МЗ ОО\подкомиссии\лучшая старшая медсестра\фото в работе\Балякина\IMG_036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838" y="4957763"/>
            <a:ext cx="2649537" cy="1698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4" name="Picture 6" descr="D:\текущ работа1\фото\буклет-Совет по СД (2011г)\областной комитет\Калачинская ЦРБ 2011г\IMG_783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7975" y="4957763"/>
            <a:ext cx="2303463" cy="172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5" name="Picture 19" descr="E:\фото материал БУЗОО ОКБ\2008 - по настоящее время\аттестация на рабочем месте\аттестация анестезистов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950" y="3421063"/>
            <a:ext cx="1898650" cy="1435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6" name="Picture 2" descr="D:\Мои документы\главная медсестра 2014 г\IMG_0022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4050" y="1803400"/>
            <a:ext cx="1997075" cy="1497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7" name="Picture 2" descr="D:\Мои документы\ГЛАВНАЯ МЕДСЕСТРА 2012 ГОД\фото для доклад главной\аттестация\Изображение 015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3451225"/>
            <a:ext cx="1873250" cy="1404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575" y="4333875"/>
            <a:ext cx="3097213" cy="232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89" name="TextBox 21"/>
          <p:cNvSpPr txBox="1">
            <a:spLocks noChangeArrowheads="1"/>
          </p:cNvSpPr>
          <p:nvPr/>
        </p:nvSpPr>
        <p:spPr bwMode="auto">
          <a:xfrm>
            <a:off x="639763" y="44450"/>
            <a:ext cx="8469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Совету делегирован –внутренний аудит МО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63050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-26988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-26988"/>
            <a:ext cx="17463" cy="69024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-26988"/>
            <a:ext cx="17463" cy="69326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3" name="Прямоугольник 10"/>
          <p:cNvSpPr>
            <a:spLocks noChangeArrowheads="1"/>
          </p:cNvSpPr>
          <p:nvPr/>
        </p:nvSpPr>
        <p:spPr bwMode="auto">
          <a:xfrm>
            <a:off x="617538" y="2768600"/>
            <a:ext cx="2544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400"/>
              <a:t>Школа «Молодой специалист»</a:t>
            </a:r>
            <a:endParaRPr lang="ru-RU" altLang="ru-RU" sz="1400">
              <a:ea typeface="Arial Unicode MS" pitchFamily="34" charset="-128"/>
              <a:cs typeface="Calibri" pitchFamily="34" charset="0"/>
            </a:endParaRPr>
          </a:p>
        </p:txBody>
      </p:sp>
      <p:pic>
        <p:nvPicPr>
          <p:cNvPr id="10" name="Picture 2" descr="U:\Обмен\для Золотаревой\фото\Изображение 244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135063"/>
            <a:ext cx="2160588" cy="1619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5" name="TextBox 18"/>
          <p:cNvSpPr txBox="1">
            <a:spLocks noChangeArrowheads="1"/>
          </p:cNvSpPr>
          <p:nvPr/>
        </p:nvSpPr>
        <p:spPr bwMode="auto">
          <a:xfrm>
            <a:off x="5508625" y="6589713"/>
            <a:ext cx="356076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/>
              <a:t>Тестирование сестринского персонала</a:t>
            </a:r>
          </a:p>
        </p:txBody>
      </p:sp>
      <p:pic>
        <p:nvPicPr>
          <p:cNvPr id="15" name="Picture 6" descr="C:\Users\я\Desktop\доклады и презентации на конференцию 23 сентября\фото моис 2\конкурс,учёба 063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13475" y="5032375"/>
            <a:ext cx="2420938" cy="1565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" descr="G:\15 апреля 036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4213" y="3092450"/>
            <a:ext cx="2427287" cy="1706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708" name="TextBox 22"/>
          <p:cNvSpPr txBox="1">
            <a:spLocks noChangeArrowheads="1"/>
          </p:cNvSpPr>
          <p:nvPr/>
        </p:nvSpPr>
        <p:spPr bwMode="auto">
          <a:xfrm>
            <a:off x="5076825" y="2751138"/>
            <a:ext cx="32400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/>
              <a:t>Школа «Наставник»</a:t>
            </a:r>
          </a:p>
        </p:txBody>
      </p:sp>
      <p:sp>
        <p:nvSpPr>
          <p:cNvPr id="29709" name="Прямоугольник 1"/>
          <p:cNvSpPr>
            <a:spLocks noChangeArrowheads="1"/>
          </p:cNvSpPr>
          <p:nvPr/>
        </p:nvSpPr>
        <p:spPr bwMode="auto">
          <a:xfrm>
            <a:off x="107950" y="-26988"/>
            <a:ext cx="8961438" cy="52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Непрерывное профессиональное образование в МО</a:t>
            </a:r>
          </a:p>
        </p:txBody>
      </p:sp>
      <p:pic>
        <p:nvPicPr>
          <p:cNvPr id="33812" name="Picture 2" descr="D:\Рабочий стол\рабочая\конференция ЦПК 26 10 18 г\ШКОЛА\ШМС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975" y="1125538"/>
            <a:ext cx="2139950" cy="1603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1" name="Picture 4" descr="D:\Рабочий стол\рабочая\конференция ЦПК 26 10 18 г\ШКОЛА\Школа молодых специалистов для  ОНД, ОПН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9925" y="1136650"/>
            <a:ext cx="2078038" cy="1557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2" name="Picture 5" descr="D:\Рабочий стол\рабочая\конференция ЦПК 26 10 18 г\ШКОЛА\ОБУЧЕН МОЛОД И СТАЖ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135063"/>
            <a:ext cx="2365375" cy="1558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3" name="Picture 6" descr="D:\Рабочий стол\рабочая\конференция ЦПК 26 10 18 г\18.10.20-КПБ им. Н.Н.СОЛОДНИКОВА-ФОТО\ШКОЛА РЕЗЕРВА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4688" y="3074988"/>
            <a:ext cx="3065462" cy="172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4" name="Picture 7" descr="D:\Рабочий стол\рабочая\конференция ЦПК 26 10 18 г\18.10.20-КПБ им. Н.Н.СОЛОДНИКОВА-ФОТО\ШКОЛА МС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3111500"/>
            <a:ext cx="3024188" cy="170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15" name="TextBox 18"/>
          <p:cNvSpPr txBox="1">
            <a:spLocks noChangeArrowheads="1"/>
          </p:cNvSpPr>
          <p:nvPr/>
        </p:nvSpPr>
        <p:spPr bwMode="auto">
          <a:xfrm>
            <a:off x="650875" y="6650038"/>
            <a:ext cx="35607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200"/>
              <a:t>Мастер-класс</a:t>
            </a:r>
          </a:p>
        </p:txBody>
      </p:sp>
      <p:pic>
        <p:nvPicPr>
          <p:cNvPr id="29716" name="Picture 2" descr="F:\конференция ЦПК 26 10 18 г\УЧЕБА\ОБУЧЕН НОВЫМ ТЕХНОЛ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813" y="4914900"/>
            <a:ext cx="2620962" cy="1743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7" name="Picture 3" descr="F:\конференция ЦПК 26 10 18 г\УЧЕБА\DSC05000.JP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2750" y="4914900"/>
            <a:ext cx="2339975" cy="1754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18" name="TextBox 22"/>
          <p:cNvSpPr txBox="1">
            <a:spLocks noChangeArrowheads="1"/>
          </p:cNvSpPr>
          <p:nvPr/>
        </p:nvSpPr>
        <p:spPr bwMode="auto">
          <a:xfrm>
            <a:off x="4284663" y="4776788"/>
            <a:ext cx="32400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/>
              <a:t>Школа «Резерв»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-26988"/>
            <a:ext cx="9091612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-26988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-26988"/>
            <a:ext cx="0" cy="69024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 flipV="1">
            <a:off x="9126538" y="-26988"/>
            <a:ext cx="17462" cy="691197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468313" y="-26988"/>
            <a:ext cx="8694737" cy="5842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Современная сестринская документация</a:t>
            </a:r>
          </a:p>
        </p:txBody>
      </p:sp>
      <p:pic>
        <p:nvPicPr>
          <p:cNvPr id="30728" name="Picture 6" descr="IMG_20150913_18244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688" y="1196975"/>
            <a:ext cx="1973262" cy="2824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9" name="Picture 7" descr="IMG_20150913_182719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9988" y="1201738"/>
            <a:ext cx="1089025" cy="14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0" name="Picture 6" descr="IMG_20150913_185001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4888" y="1260475"/>
            <a:ext cx="1897062" cy="2789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1" name="Picture 7" descr="IMG_20150913_183431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9988" y="2627313"/>
            <a:ext cx="1089025" cy="1449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2" name="Picture 3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498544">
            <a:off x="203200" y="4872038"/>
            <a:ext cx="2252663" cy="1652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3" name="Picture 4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7088" y="5013325"/>
            <a:ext cx="2022475" cy="1385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4" name="Picture 5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875" y="4981575"/>
            <a:ext cx="1941513" cy="1417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5" name="Picture 9" descr="E:\DCIM\101MSDCF\DSC04207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375" y="2660650"/>
            <a:ext cx="963613" cy="1379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6" name="Picture 10" descr="E:\DCIM\101MSDCF\DSC04208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375" y="1211263"/>
            <a:ext cx="957263" cy="1416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G:\DCIM\100SSCAM\SL371193.JP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3888" y="1208088"/>
            <a:ext cx="866775" cy="1114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4" descr="G:\DCIM\100SSCAM\SL371194.JP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62913" y="1196975"/>
            <a:ext cx="911225" cy="1138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6" descr="G:\DCIM\100SSCAM\SL371196.JP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3613" y="2322513"/>
            <a:ext cx="1500187" cy="185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Picture 4" descr="C:\Users\я\Desktop\доклады и презентации на конференцию 23 сентября\мысикова\SL371182.JP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53238" y="4811713"/>
            <a:ext cx="2120900" cy="1589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41" name="Прямоугольник 2"/>
          <p:cNvSpPr>
            <a:spLocks noChangeArrowheads="1"/>
          </p:cNvSpPr>
          <p:nvPr/>
        </p:nvSpPr>
        <p:spPr bwMode="auto">
          <a:xfrm>
            <a:off x="17463" y="4119563"/>
            <a:ext cx="8956675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900" i="1">
                <a:solidFill>
                  <a:srgbClr val="002060"/>
                </a:solidFill>
              </a:rPr>
              <a:t>Внедрение инновационной составляющей в  профессиональную деятельность медицинских сестер позволило обеспечить объем и качество медицинских услуг</a:t>
            </a:r>
            <a:endParaRPr lang="ru-RU" altLang="ru-RU" sz="190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-26988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-36513" y="-26988"/>
            <a:ext cx="25400" cy="69024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-26988"/>
            <a:ext cx="19050" cy="69326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4" descr="C:\Users\Sveta\Desktop\1200px-Coat_of_arms_of_Omsk_Oblast.svg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22225"/>
            <a:ext cx="1085850" cy="10302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2" descr="D:\Рабочий стол\karta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1054100"/>
            <a:ext cx="1366838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5" name="TextBox 9"/>
          <p:cNvSpPr txBox="1">
            <a:spLocks noChangeArrowheads="1"/>
          </p:cNvSpPr>
          <p:nvPr/>
        </p:nvSpPr>
        <p:spPr bwMode="auto">
          <a:xfrm rot="-4203422">
            <a:off x="-359568" y="1958181"/>
            <a:ext cx="213995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400" b="1" i="1"/>
              <a:t>Площадь  141100 кв. км </a:t>
            </a:r>
          </a:p>
        </p:txBody>
      </p:sp>
      <p:pic>
        <p:nvPicPr>
          <p:cNvPr id="13" name="Picture 2" descr="C:\Users\Sveta\Desktop\0_64942_59dc2c0c_orig.jpg"/>
          <p:cNvPicPr>
            <a:picLocks noChangeAspect="1" noChangeArrowheads="1"/>
          </p:cNvPicPr>
          <p:nvPr/>
        </p:nvPicPr>
        <p:blipFill>
          <a:blip r:embed="rId5" cstate="screen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0488" y="1346200"/>
            <a:ext cx="2820987" cy="1903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4" name="Прямоугольник 13"/>
          <p:cNvSpPr/>
          <p:nvPr/>
        </p:nvSpPr>
        <p:spPr>
          <a:xfrm>
            <a:off x="1572756" y="1238856"/>
            <a:ext cx="2745145" cy="3077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5400"/>
              </a:spcAft>
              <a:defRPr/>
            </a:pPr>
            <a:r>
              <a:rPr lang="ru-RU" sz="1400" b="1" dirty="0">
                <a:solidFill>
                  <a:srgbClr val="C00000"/>
                </a:solidFill>
                <a:latin typeface="+mn-lt"/>
              </a:rPr>
              <a:t>Жители г. Омска –  1 416 571 чел.</a:t>
            </a:r>
          </a:p>
        </p:txBody>
      </p:sp>
      <p:pic>
        <p:nvPicPr>
          <p:cNvPr id="20" name="Picture 5" descr="D:\Рабочий стол\Fe_Iq8_LMN4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4292600"/>
            <a:ext cx="3373437" cy="2370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970756" y="4327602"/>
            <a:ext cx="2284408" cy="3077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5400"/>
              </a:spcAft>
              <a:defRPr/>
            </a:pPr>
            <a:r>
              <a:rPr lang="ru-RU" sz="1400" b="1" dirty="0">
                <a:solidFill>
                  <a:srgbClr val="C00000"/>
                </a:solidFill>
                <a:latin typeface="+mn-lt"/>
              </a:rPr>
              <a:t>Жители села – 556 111 чел.</a:t>
            </a: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969963" y="44450"/>
            <a:ext cx="8139112" cy="501650"/>
          </a:xfrm>
          <a:prstGeom prst="rect">
            <a:avLst/>
          </a:prstGeom>
        </p:spPr>
        <p:txBody>
          <a:bodyPr anchor="ctr"/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ru-RU" sz="2800" b="1" spc="50" dirty="0" smtClean="0">
                <a:ln w="11430"/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Система здравоохранения Омской области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9213" y="3419475"/>
            <a:ext cx="3938587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Омском регионе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Проживает</a:t>
            </a:r>
            <a:r>
              <a:rPr lang="en-U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1 972 682 чел.</a:t>
            </a:r>
          </a:p>
        </p:txBody>
      </p:sp>
      <p:graphicFrame>
        <p:nvGraphicFramePr>
          <p:cNvPr id="23" name="Содержимое 9"/>
          <p:cNvGraphicFramePr>
            <a:graphicFrameLocks/>
          </p:cNvGraphicFramePr>
          <p:nvPr/>
        </p:nvGraphicFramePr>
        <p:xfrm>
          <a:off x="4343400" y="1279525"/>
          <a:ext cx="4492625" cy="2801939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980250"/>
                <a:gridCol w="1512375"/>
              </a:tblGrid>
              <a:tr h="34121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  <a:cs typeface="Times New Roman" panose="02020603050405020304" pitchFamily="18" charset="0"/>
                        </a:rPr>
                        <a:t>Виды учреждений</a:t>
                      </a:r>
                      <a:endParaRPr lang="ru-RU" sz="14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41" marR="91441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Количество</a:t>
                      </a:r>
                      <a:endParaRPr lang="ru-RU" sz="1400" dirty="0"/>
                    </a:p>
                  </a:txBody>
                  <a:tcPr marL="91441" marR="91441" marT="45718" marB="45718"/>
                </a:tc>
              </a:tr>
              <a:tr h="3658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+mn-lt"/>
                        </a:rPr>
                        <a:t>ГУЗОО всего, в том числе:</a:t>
                      </a:r>
                      <a:endParaRPr lang="ru-RU" sz="1400" b="1" dirty="0" smtClean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41" marR="91441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109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0" marB="0" anchor="ctr"/>
                </a:tc>
              </a:tr>
              <a:tr h="3157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cs typeface="Times New Roman" panose="02020603050405020304" pitchFamily="18" charset="0"/>
                        </a:rPr>
                        <a:t>стационарные учреждения</a:t>
                      </a:r>
                    </a:p>
                  </a:txBody>
                  <a:tcPr marL="91441" marR="91441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70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</a:tr>
              <a:tr h="7316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cs typeface="Times New Roman" panose="02020603050405020304" pitchFamily="18" charset="0"/>
                        </a:rPr>
                        <a:t>амбулаторно-поликлинические учреждения, оказывающие помощь взрослому населению</a:t>
                      </a:r>
                    </a:p>
                  </a:txBody>
                  <a:tcPr marL="91441" marR="91441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68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/>
                </a:tc>
              </a:tr>
              <a:tr h="7316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cs typeface="Times New Roman" panose="02020603050405020304" pitchFamily="18" charset="0"/>
                        </a:rPr>
                        <a:t>амбулаторно-поликлинические учреждения, оказывающие помощь детскому населению</a:t>
                      </a:r>
                    </a:p>
                  </a:txBody>
                  <a:tcPr marL="91441" marR="91441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45</a:t>
                      </a:r>
                      <a:endParaRPr lang="ru-RU" sz="1400" dirty="0"/>
                    </a:p>
                  </a:txBody>
                  <a:tcPr marL="68580" marR="68580" marT="0" marB="0" anchor="ctr"/>
                </a:tc>
              </a:tr>
              <a:tr h="3157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cs typeface="Times New Roman" panose="02020603050405020304" pitchFamily="18" charset="0"/>
                        </a:rPr>
                        <a:t>учреждения особого типа</a:t>
                      </a:r>
                    </a:p>
                  </a:txBody>
                  <a:tcPr marL="91441" marR="91441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</a:t>
                      </a:r>
                      <a:endParaRPr lang="ru-RU" sz="1400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24" name="Содержимое 9"/>
          <p:cNvGraphicFramePr>
            <a:graphicFrameLocks/>
          </p:cNvGraphicFramePr>
          <p:nvPr/>
        </p:nvGraphicFramePr>
        <p:xfrm>
          <a:off x="4318000" y="4186238"/>
          <a:ext cx="4549775" cy="2533649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851937"/>
                <a:gridCol w="1697838"/>
              </a:tblGrid>
              <a:tr h="39476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  <a:cs typeface="Times New Roman" panose="02020603050405020304" pitchFamily="18" charset="0"/>
                        </a:rPr>
                        <a:t>Сельские</a:t>
                      </a:r>
                      <a:r>
                        <a:rPr lang="ru-RU" sz="1400" baseline="0" dirty="0" smtClean="0">
                          <a:latin typeface="+mn-lt"/>
                          <a:cs typeface="Times New Roman" panose="02020603050405020304" pitchFamily="18" charset="0"/>
                        </a:rPr>
                        <a:t> ГУЗОО, п</a:t>
                      </a:r>
                      <a:r>
                        <a:rPr lang="ru-RU" sz="1400" dirty="0" smtClean="0">
                          <a:latin typeface="+mn-lt"/>
                          <a:cs typeface="Times New Roman" panose="02020603050405020304" pitchFamily="18" charset="0"/>
                        </a:rPr>
                        <a:t>одразделения</a:t>
                      </a:r>
                      <a:endParaRPr lang="ru-RU" sz="14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24" marR="91424" marT="45750" marB="457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Количество</a:t>
                      </a:r>
                      <a:endParaRPr lang="ru-RU" sz="1400" dirty="0"/>
                    </a:p>
                  </a:txBody>
                  <a:tcPr marL="91424" marR="91424" marT="45750" marB="45750"/>
                </a:tc>
              </a:tr>
              <a:tr h="541714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центральные районные больницы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24" marR="91424" marT="45750" marB="457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32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marL="68568" marR="68568" marT="0" marB="0" anchor="ctr"/>
                </a:tc>
              </a:tr>
              <a:tr h="35182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  <a:cs typeface="Times New Roman" panose="02020603050405020304" pitchFamily="18" charset="0"/>
                        </a:rPr>
                        <a:t>участковые больницы</a:t>
                      </a:r>
                      <a:endParaRPr lang="ru-RU" sz="14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24" marR="91424" marT="45750" marB="457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43</a:t>
                      </a:r>
                      <a:endParaRPr lang="ru-RU" sz="1400" dirty="0"/>
                    </a:p>
                  </a:txBody>
                  <a:tcPr marL="68568" marR="68568" marT="0" marB="0" anchor="ctr"/>
                </a:tc>
              </a:tr>
              <a:tr h="35182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  <a:cs typeface="Times New Roman" panose="02020603050405020304" pitchFamily="18" charset="0"/>
                        </a:rPr>
                        <a:t>амбулатории</a:t>
                      </a:r>
                      <a:endParaRPr lang="ru-RU" sz="14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24" marR="91424" marT="45750" marB="457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105</a:t>
                      </a:r>
                      <a:endParaRPr lang="ru-RU" sz="1400" dirty="0"/>
                    </a:p>
                  </a:txBody>
                  <a:tcPr marL="68568" marR="68568" marT="0" marB="0" anchor="ctr"/>
                </a:tc>
              </a:tr>
              <a:tr h="54171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  <a:cs typeface="Times New Roman" panose="02020603050405020304" pitchFamily="18" charset="0"/>
                        </a:rPr>
                        <a:t>фельдшерско-акушерские пункты</a:t>
                      </a:r>
                      <a:endParaRPr lang="ru-RU" sz="14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24" marR="91424" marT="45750" marB="457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808</a:t>
                      </a:r>
                      <a:endParaRPr lang="ru-RU" sz="1400" dirty="0"/>
                    </a:p>
                  </a:txBody>
                  <a:tcPr marL="68568" marR="68568" marT="0" marB="0" anchor="ctr"/>
                </a:tc>
              </a:tr>
              <a:tr h="35182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  <a:cs typeface="Times New Roman" panose="02020603050405020304" pitchFamily="18" charset="0"/>
                        </a:rPr>
                        <a:t>домовые хозяйства</a:t>
                      </a:r>
                      <a:endParaRPr lang="ru-RU" sz="14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1424" marR="91424" marT="45750" marB="457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459</a:t>
                      </a:r>
                      <a:endParaRPr lang="ru-RU" sz="1400" dirty="0"/>
                    </a:p>
                  </a:txBody>
                  <a:tcPr marL="68568" marR="68568" marT="0" marB="0" anchor="ctr"/>
                </a:tc>
              </a:tr>
            </a:tbl>
          </a:graphicData>
        </a:graphic>
      </p:graphicFrame>
      <p:sp>
        <p:nvSpPr>
          <p:cNvPr id="3" name="Стрелка вниз 2"/>
          <p:cNvSpPr/>
          <p:nvPr/>
        </p:nvSpPr>
        <p:spPr>
          <a:xfrm>
            <a:off x="2959100" y="2511425"/>
            <a:ext cx="1400175" cy="2563813"/>
          </a:xfrm>
          <a:prstGeom prst="downArrow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-26988"/>
            <a:ext cx="9091612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-26988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-26988"/>
            <a:ext cx="17463" cy="69024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-26988"/>
            <a:ext cx="17463" cy="69326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1"/>
          <p:cNvSpPr txBox="1">
            <a:spLocks/>
          </p:cNvSpPr>
          <p:nvPr/>
        </p:nvSpPr>
        <p:spPr>
          <a:xfrm>
            <a:off x="357188" y="49213"/>
            <a:ext cx="8755062" cy="715962"/>
          </a:xfrm>
          <a:prstGeom prst="rect">
            <a:avLst/>
          </a:prstGeom>
        </p:spPr>
        <p:txBody>
          <a:bodyPr anchor="ctr"/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ru-RU" sz="2800" b="1" spc="50" dirty="0" smtClean="0">
                <a:ln w="11430"/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Профилактическое направление здравоохранения Омской области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1371" y="1759706"/>
            <a:ext cx="2643118" cy="1728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68313" y="1125538"/>
            <a:ext cx="8280400" cy="6477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На территории Омской области функционируют </a:t>
            </a:r>
            <a:r>
              <a:rPr lang="ru-RU" sz="1400" b="1" dirty="0"/>
              <a:t>13 центров здоровья </a:t>
            </a:r>
            <a:r>
              <a:rPr lang="ru-RU" sz="1400" dirty="0"/>
              <a:t>за 2017 год центры здоровья посетили </a:t>
            </a:r>
            <a:r>
              <a:rPr lang="ru-RU" sz="1400" b="1" dirty="0"/>
              <a:t>130,3 тыс. человек</a:t>
            </a:r>
            <a:r>
              <a:rPr lang="ru-RU" sz="1400" dirty="0"/>
              <a:t>, из них </a:t>
            </a:r>
            <a:r>
              <a:rPr lang="ru-RU" sz="1400" b="1" dirty="0"/>
              <a:t>44,2 тыс. детей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372225" y="3527425"/>
            <a:ext cx="2474913" cy="8382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/>
              <a:t>Прошли обучение основам здорового образа жизни </a:t>
            </a:r>
            <a:r>
              <a:rPr lang="ru-RU" sz="1400" b="1" dirty="0"/>
              <a:t>128,7 тыс. человек</a:t>
            </a:r>
          </a:p>
        </p:txBody>
      </p:sp>
      <p:pic>
        <p:nvPicPr>
          <p:cNvPr id="15" name="Picture 4" descr="https://pp.userapi.com/c836726/v836726909/9080/zcbsrpqEK4M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113" y="1825625"/>
            <a:ext cx="2633662" cy="1890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6" descr="https://pp.userapi.com/c639330/v639330909/28009/MtWR_Z9jVzs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950" y="4508500"/>
            <a:ext cx="1979613" cy="2136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8" descr="https://pp.userapi.com/c631130/v631130909/3b327/qSjEuqvJCaY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463" y="5661025"/>
            <a:ext cx="2825750" cy="1189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2843213" y="1758950"/>
            <a:ext cx="3478212" cy="26066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/>
              <a:t>Факторы риска </a:t>
            </a:r>
            <a:r>
              <a:rPr lang="ru-RU" sz="1400" dirty="0"/>
              <a:t>выявлены у </a:t>
            </a:r>
            <a:r>
              <a:rPr lang="ru-RU" sz="1400" b="1" dirty="0"/>
              <a:t>69,3 % </a:t>
            </a:r>
            <a:br>
              <a:rPr lang="ru-RU" sz="1400" b="1" dirty="0"/>
            </a:br>
            <a:r>
              <a:rPr lang="ru-RU" sz="1400" dirty="0"/>
              <a:t>от числа обследованных, </a:t>
            </a:r>
          </a:p>
          <a:p>
            <a:pPr algn="ctr">
              <a:defRPr/>
            </a:pPr>
            <a:r>
              <a:rPr lang="ru-RU" sz="1400" dirty="0"/>
              <a:t>в том числе у </a:t>
            </a:r>
            <a:r>
              <a:rPr lang="ru-RU" sz="1400" b="1" dirty="0"/>
              <a:t>60,6% </a:t>
            </a:r>
            <a:r>
              <a:rPr lang="ru-RU" sz="1400" dirty="0"/>
              <a:t>детей</a:t>
            </a:r>
            <a:endParaRPr lang="ru-RU" sz="1400" b="1" dirty="0"/>
          </a:p>
          <a:p>
            <a:pPr marL="88900" indent="-88900" algn="ctr">
              <a:buFont typeface="Arial" panose="020B0604020202020204" pitchFamily="34" charset="0"/>
              <a:buChar char="•"/>
              <a:defRPr/>
            </a:pPr>
            <a:r>
              <a:rPr lang="ru-RU" sz="1400" dirty="0"/>
              <a:t>нерациональное питание: взрослые –</a:t>
            </a:r>
            <a:r>
              <a:rPr lang="ru-RU" sz="1400" b="1" dirty="0"/>
              <a:t>39,6%</a:t>
            </a:r>
            <a:r>
              <a:rPr lang="ru-RU" sz="1400" dirty="0"/>
              <a:t>, дети – </a:t>
            </a:r>
            <a:r>
              <a:rPr lang="ru-RU" sz="1400" b="1" dirty="0"/>
              <a:t>13,6%</a:t>
            </a:r>
          </a:p>
          <a:p>
            <a:pPr marL="88900" indent="-88900" algn="ctr">
              <a:buFont typeface="Arial" panose="020B0604020202020204" pitchFamily="34" charset="0"/>
              <a:buChar char="•"/>
              <a:defRPr/>
            </a:pPr>
            <a:r>
              <a:rPr lang="ru-RU" sz="1400" dirty="0"/>
              <a:t>избыточная масса тела: взрослые –</a:t>
            </a:r>
            <a:r>
              <a:rPr lang="ru-RU" sz="1400" b="1" dirty="0"/>
              <a:t>32,7%</a:t>
            </a:r>
            <a:r>
              <a:rPr lang="ru-RU" sz="1400" dirty="0"/>
              <a:t>, дети – </a:t>
            </a:r>
            <a:r>
              <a:rPr lang="ru-RU" sz="1400" b="1" dirty="0"/>
              <a:t>12,1%</a:t>
            </a:r>
          </a:p>
          <a:p>
            <a:pPr marL="88900" indent="-88900" algn="ctr">
              <a:buFont typeface="Arial" panose="020B0604020202020204" pitchFamily="34" charset="0"/>
              <a:buChar char="•"/>
              <a:defRPr/>
            </a:pPr>
            <a:r>
              <a:rPr lang="ru-RU" sz="1400" dirty="0"/>
              <a:t>недостаточная физическая активность: взрослые –</a:t>
            </a:r>
            <a:r>
              <a:rPr lang="ru-RU" sz="1400" b="1" dirty="0"/>
              <a:t>19%</a:t>
            </a:r>
            <a:r>
              <a:rPr lang="ru-RU" sz="1400" dirty="0"/>
              <a:t>, дети – </a:t>
            </a:r>
            <a:r>
              <a:rPr lang="ru-RU" sz="1400" b="1" dirty="0"/>
              <a:t>4,9%</a:t>
            </a:r>
          </a:p>
          <a:p>
            <a:pPr marL="88900" indent="-88900" algn="ctr">
              <a:buFont typeface="Arial" panose="020B0604020202020204" pitchFamily="34" charset="0"/>
              <a:buChar char="•"/>
              <a:defRPr/>
            </a:pPr>
            <a:r>
              <a:rPr lang="ru-RU" sz="1400" dirty="0"/>
              <a:t>повышенное АД: взрослые –</a:t>
            </a:r>
            <a:r>
              <a:rPr lang="ru-RU" sz="1400" b="1" dirty="0"/>
              <a:t>20,4%</a:t>
            </a:r>
            <a:r>
              <a:rPr lang="ru-RU" sz="1400" dirty="0"/>
              <a:t>, дети – </a:t>
            </a:r>
            <a:r>
              <a:rPr lang="ru-RU" sz="1400" b="1" dirty="0"/>
              <a:t>4,3%</a:t>
            </a:r>
          </a:p>
        </p:txBody>
      </p:sp>
      <p:pic>
        <p:nvPicPr>
          <p:cNvPr id="19" name="Picture 30" descr="C:\Users\я\Desktop\доклады и презентации на конференцию 23 сентября\с фотоаппарата\PHOT0198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3573463"/>
            <a:ext cx="1368425" cy="946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31" descr="C:\Users\я\Desktop\доклады и презентации на конференцию 23 сентября\с фотоаппарата\PHOT0210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7638" y="3573463"/>
            <a:ext cx="1370012" cy="946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64" name="Picture 2" descr="D:\Рабочий стол\рабочая\конференция ЦПК 26 10 18 г\АКЦИИ\Авангард дарит подарки нашим пациентам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6375" y="4556125"/>
            <a:ext cx="1433513" cy="1076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5" name="Picture 3" descr="D:\Рабочий стол\рабочая\конференция ЦПК 26 10 18 г\АКЦИИ\Акция За грудное вскармливание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225" y="4508500"/>
            <a:ext cx="1498600" cy="1123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987675" y="4460875"/>
            <a:ext cx="4321175" cy="22082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buFontTx/>
              <a:buChar char="-"/>
              <a:defRPr/>
            </a:pPr>
            <a:r>
              <a:rPr lang="ru-RU" sz="1250" b="1" dirty="0"/>
              <a:t>обучение медработников </a:t>
            </a:r>
            <a:r>
              <a:rPr lang="ru-RU" sz="1250" dirty="0"/>
              <a:t>методам профилактической работы с населением по вопросу ЗОЖ, </a:t>
            </a:r>
            <a:r>
              <a:rPr lang="ru-RU" sz="1250" b="1" dirty="0"/>
              <a:t>немедицинских работников </a:t>
            </a:r>
            <a:r>
              <a:rPr lang="ru-RU" sz="1250" dirty="0"/>
              <a:t>(педагогов, волонтеров) технологиям ведения ЗОЖ</a:t>
            </a:r>
          </a:p>
          <a:p>
            <a:pPr algn="just">
              <a:defRPr/>
            </a:pPr>
            <a:r>
              <a:rPr lang="ru-RU" sz="1250" dirty="0"/>
              <a:t>- тематические </a:t>
            </a:r>
            <a:r>
              <a:rPr lang="ru-RU" sz="1250" b="1" dirty="0"/>
              <a:t>программы на радио</a:t>
            </a:r>
            <a:endParaRPr lang="ru-RU" sz="1250" dirty="0"/>
          </a:p>
          <a:p>
            <a:pPr algn="just">
              <a:defRPr/>
            </a:pPr>
            <a:r>
              <a:rPr lang="ru-RU" sz="1250" dirty="0"/>
              <a:t>- изготовление и размещение </a:t>
            </a:r>
            <a:r>
              <a:rPr lang="ru-RU" sz="1250" b="1" dirty="0"/>
              <a:t>аудио-видео роликов</a:t>
            </a:r>
            <a:r>
              <a:rPr lang="ru-RU" sz="1250" dirty="0"/>
              <a:t>, </a:t>
            </a:r>
            <a:r>
              <a:rPr lang="ru-RU" sz="1250" b="1" dirty="0"/>
              <a:t>печатной продукции</a:t>
            </a:r>
            <a:endParaRPr lang="ru-RU" sz="1250" dirty="0"/>
          </a:p>
          <a:p>
            <a:pPr algn="just">
              <a:defRPr/>
            </a:pPr>
            <a:r>
              <a:rPr lang="ru-RU" sz="1250" dirty="0"/>
              <a:t>- создание и наполнение социальных </a:t>
            </a:r>
            <a:r>
              <a:rPr lang="ru-RU" sz="1250" b="1" dirty="0"/>
              <a:t>страниц в сети </a:t>
            </a:r>
            <a:r>
              <a:rPr lang="ru-RU" sz="1250" b="1" dirty="0" err="1"/>
              <a:t>Internet</a:t>
            </a:r>
            <a:endParaRPr lang="ru-RU" sz="1250" dirty="0"/>
          </a:p>
          <a:p>
            <a:pPr algn="just">
              <a:defRPr/>
            </a:pPr>
            <a:r>
              <a:rPr lang="ru-RU" sz="1250" dirty="0"/>
              <a:t>- проведение мероприятий с </a:t>
            </a:r>
            <a:r>
              <a:rPr lang="ru-RU" sz="1250" b="1" dirty="0"/>
              <a:t>привлечением волонтеров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5" name="Прямоугольник 1"/>
          <p:cNvSpPr>
            <a:spLocks noChangeArrowheads="1"/>
          </p:cNvSpPr>
          <p:nvPr/>
        </p:nvSpPr>
        <p:spPr bwMode="auto">
          <a:xfrm>
            <a:off x="80963" y="1773238"/>
            <a:ext cx="904557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b="1"/>
              <a:t>БПОУ ОО «Медицинский колледж»</a:t>
            </a:r>
            <a:r>
              <a:rPr lang="ru-RU" altLang="ru-RU" sz="2000" i="1"/>
              <a:t>  </a:t>
            </a:r>
          </a:p>
          <a:p>
            <a:pPr eaLnBrk="1" hangingPunct="1"/>
            <a:r>
              <a:rPr lang="ru-RU" altLang="ru-RU" sz="2000" b="1"/>
              <a:t>Колледж ФГБОУВО ОмГМУ Минздрава России</a:t>
            </a:r>
          </a:p>
          <a:p>
            <a:pPr eaLnBrk="1" hangingPunct="1"/>
            <a:r>
              <a:rPr lang="ru-RU" altLang="ru-RU" sz="2000" b="1"/>
              <a:t>Структурное  подразделение среднего профессионального образования «Омское медицинское училище железнодорожного транспорта»</a:t>
            </a:r>
            <a:endParaRPr lang="ru-RU" altLang="ru-RU" sz="2000"/>
          </a:p>
        </p:txBody>
      </p:sp>
      <p:sp>
        <p:nvSpPr>
          <p:cNvPr id="32776" name="Прямоугольник 12"/>
          <p:cNvSpPr>
            <a:spLocks noChangeArrowheads="1"/>
          </p:cNvSpPr>
          <p:nvPr/>
        </p:nvSpPr>
        <p:spPr bwMode="auto">
          <a:xfrm>
            <a:off x="369888" y="3716338"/>
            <a:ext cx="7953375" cy="310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Clr>
                <a:srgbClr val="0070C0"/>
              </a:buClr>
              <a:buSzPct val="120000"/>
              <a:buFont typeface="Wingdings" pitchFamily="2" charset="2"/>
              <a:buChar char="q"/>
            </a:pPr>
            <a:r>
              <a:rPr lang="ru-RU" altLang="ru-RU" sz="2800"/>
              <a:t>Лечебное дело</a:t>
            </a:r>
          </a:p>
          <a:p>
            <a:pPr eaLnBrk="1" hangingPunct="1">
              <a:buClr>
                <a:srgbClr val="0070C0"/>
              </a:buClr>
              <a:buSzPct val="120000"/>
              <a:buFont typeface="Wingdings" pitchFamily="2" charset="2"/>
              <a:buChar char="q"/>
            </a:pPr>
            <a:r>
              <a:rPr lang="ru-RU" altLang="ru-RU" sz="2800"/>
              <a:t>Сестринское дело</a:t>
            </a:r>
          </a:p>
          <a:p>
            <a:pPr eaLnBrk="1" hangingPunct="1">
              <a:buClr>
                <a:srgbClr val="0070C0"/>
              </a:buClr>
              <a:buSzPct val="120000"/>
              <a:buFont typeface="Wingdings" pitchFamily="2" charset="2"/>
              <a:buChar char="q"/>
            </a:pPr>
            <a:r>
              <a:rPr lang="ru-RU" altLang="ru-RU" sz="2800"/>
              <a:t>Лабораторная диагностика</a:t>
            </a:r>
          </a:p>
          <a:p>
            <a:pPr eaLnBrk="1" hangingPunct="1">
              <a:buClr>
                <a:srgbClr val="0070C0"/>
              </a:buClr>
              <a:buSzPct val="120000"/>
              <a:buFont typeface="Wingdings" pitchFamily="2" charset="2"/>
              <a:buChar char="q"/>
            </a:pPr>
            <a:r>
              <a:rPr lang="ru-RU" altLang="ru-RU" sz="2800"/>
              <a:t>Фармация</a:t>
            </a:r>
          </a:p>
          <a:p>
            <a:pPr eaLnBrk="1" hangingPunct="1">
              <a:buClr>
                <a:srgbClr val="0070C0"/>
              </a:buClr>
              <a:buSzPct val="120000"/>
              <a:buFont typeface="Wingdings" pitchFamily="2" charset="2"/>
              <a:buChar char="q"/>
            </a:pPr>
            <a:r>
              <a:rPr lang="ru-RU" altLang="ru-RU" sz="2800"/>
              <a:t>Акушерское дело</a:t>
            </a:r>
          </a:p>
          <a:p>
            <a:pPr eaLnBrk="1" hangingPunct="1">
              <a:buClr>
                <a:srgbClr val="0070C0"/>
              </a:buClr>
              <a:buSzPct val="120000"/>
              <a:buFont typeface="Wingdings" pitchFamily="2" charset="2"/>
              <a:buChar char="q"/>
            </a:pPr>
            <a:r>
              <a:rPr lang="ru-RU" altLang="ru-RU" sz="2800"/>
              <a:t>Стоматология профилактическая</a:t>
            </a:r>
          </a:p>
          <a:p>
            <a:pPr eaLnBrk="1" hangingPunct="1">
              <a:buClr>
                <a:srgbClr val="0070C0"/>
              </a:buClr>
              <a:buSzPct val="120000"/>
              <a:buFont typeface="Wingdings" pitchFamily="2" charset="2"/>
              <a:buChar char="q"/>
            </a:pPr>
            <a:r>
              <a:rPr lang="ru-RU" altLang="ru-RU" sz="2800"/>
              <a:t>Стоматология ортопедическая</a:t>
            </a:r>
          </a:p>
        </p:txBody>
      </p:sp>
      <p:sp>
        <p:nvSpPr>
          <p:cNvPr id="32777" name="Прямоугольник 13"/>
          <p:cNvSpPr>
            <a:spLocks noChangeArrowheads="1"/>
          </p:cNvSpPr>
          <p:nvPr/>
        </p:nvSpPr>
        <p:spPr bwMode="auto">
          <a:xfrm>
            <a:off x="255588" y="1196975"/>
            <a:ext cx="8493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70C0"/>
                </a:solidFill>
              </a:rPr>
              <a:t>Образовательные медицинские учреждения </a:t>
            </a:r>
          </a:p>
        </p:txBody>
      </p:sp>
      <p:sp>
        <p:nvSpPr>
          <p:cNvPr id="32778" name="Прямоугольник 18"/>
          <p:cNvSpPr>
            <a:spLocks noChangeArrowheads="1"/>
          </p:cNvSpPr>
          <p:nvPr/>
        </p:nvSpPr>
        <p:spPr bwMode="auto">
          <a:xfrm>
            <a:off x="369888" y="3141663"/>
            <a:ext cx="7947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70C0"/>
                </a:solidFill>
              </a:rPr>
              <a:t>Додипломная подготовка по  специальностям:</a:t>
            </a:r>
          </a:p>
        </p:txBody>
      </p:sp>
      <p:sp>
        <p:nvSpPr>
          <p:cNvPr id="36875" name="Прямоугольник 20"/>
          <p:cNvSpPr>
            <a:spLocks noChangeArrowheads="1"/>
          </p:cNvSpPr>
          <p:nvPr/>
        </p:nvSpPr>
        <p:spPr bwMode="auto">
          <a:xfrm>
            <a:off x="80963" y="44450"/>
            <a:ext cx="90312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специалистов к многофункциональной производственной деятельности в МО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Штриховая стрелка вправо 9"/>
          <p:cNvSpPr/>
          <p:nvPr/>
        </p:nvSpPr>
        <p:spPr>
          <a:xfrm>
            <a:off x="233363" y="1157288"/>
            <a:ext cx="8712200" cy="1223962"/>
          </a:xfrm>
          <a:prstGeom prst="strip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784600" y="61913"/>
            <a:ext cx="5314950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Социальное партнерство </a:t>
            </a:r>
          </a:p>
        </p:txBody>
      </p:sp>
      <p:sp>
        <p:nvSpPr>
          <p:cNvPr id="33801" name="Прямоугольник 1"/>
          <p:cNvSpPr>
            <a:spLocks noChangeArrowheads="1"/>
          </p:cNvSpPr>
          <p:nvPr/>
        </p:nvSpPr>
        <p:spPr bwMode="auto">
          <a:xfrm>
            <a:off x="233363" y="1508125"/>
            <a:ext cx="7927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r>
              <a:rPr lang="ru-RU" altLang="ru-RU" sz="2800" b="1" i="1">
                <a:solidFill>
                  <a:srgbClr val="C00000"/>
                </a:solidFill>
              </a:rPr>
              <a:t>Обеспечение качества подготовки выпускников</a:t>
            </a:r>
            <a:endParaRPr lang="ru-RU" altLang="ru-RU" sz="2800" b="1">
              <a:solidFill>
                <a:srgbClr val="C00000"/>
              </a:solidFill>
            </a:endParaRPr>
          </a:p>
        </p:txBody>
      </p:sp>
      <p:graphicFrame>
        <p:nvGraphicFramePr>
          <p:cNvPr id="12" name="Содержимое 3"/>
          <p:cNvGraphicFramePr>
            <a:graphicFrameLocks/>
          </p:cNvGraphicFramePr>
          <p:nvPr/>
        </p:nvGraphicFramePr>
        <p:xfrm>
          <a:off x="247296" y="2668983"/>
          <a:ext cx="8595431" cy="1624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Picture 3" descr="D:\текущ работа1\день главной сестры\2018год\профориент.работа со студентами\областной колледж\встреча с работадателями 20180119_121825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3888" y="4760913"/>
            <a:ext cx="2514600" cy="1412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D:\Desktop\1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9925" y="4754563"/>
            <a:ext cx="2116138" cy="1425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U:\Обмен\Золотаревой\день главной медсестры апрель 2016 г\к дню главной медсестры\фото приемная комисссия с выпускниками\DSC_0680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760913"/>
            <a:ext cx="2160588" cy="1438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U:\Обмен\Золотаревой\день главной медсестры апрель 2016 г\к дню главной медсестры\фото приемная комисссия с выпускниками\DSC_0704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5200" y="4786313"/>
            <a:ext cx="2120900" cy="1412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07" name="Прямоугольник 1"/>
          <p:cNvSpPr>
            <a:spLocks noChangeArrowheads="1"/>
          </p:cNvSpPr>
          <p:nvPr/>
        </p:nvSpPr>
        <p:spPr bwMode="auto">
          <a:xfrm>
            <a:off x="34925" y="6300788"/>
            <a:ext cx="9109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i="1"/>
              <a:t>Мероприятия по совершенствованию целевой контрактной подготовки специалистов </a:t>
            </a:r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850"/>
            <a:ext cx="9126538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20" name="Прямоугольник 8"/>
          <p:cNvSpPr>
            <a:spLocks noChangeArrowheads="1"/>
          </p:cNvSpPr>
          <p:nvPr/>
        </p:nvSpPr>
        <p:spPr bwMode="auto">
          <a:xfrm>
            <a:off x="3792538" y="76200"/>
            <a:ext cx="53165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Социальное партнерство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81000" y="6248400"/>
            <a:ext cx="3762375" cy="276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чемпионат «</a:t>
            </a:r>
            <a:r>
              <a:rPr lang="ru-RU" sz="1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Абилимпикс</a:t>
            </a:r>
            <a:r>
              <a:rPr lang="ru-RU" sz="1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825" name="Прямоугольник 6"/>
          <p:cNvSpPr>
            <a:spLocks noChangeArrowheads="1"/>
          </p:cNvSpPr>
          <p:nvPr/>
        </p:nvSpPr>
        <p:spPr bwMode="auto">
          <a:xfrm>
            <a:off x="5497513" y="3379788"/>
            <a:ext cx="36115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200" b="1" i="1"/>
              <a:t>В формате требований «</a:t>
            </a:r>
            <a:r>
              <a:rPr lang="en-US" altLang="ru-RU" sz="1200" b="1" i="1"/>
              <a:t>WorldSkills</a:t>
            </a:r>
            <a:r>
              <a:rPr lang="ru-RU" altLang="ru-RU" sz="1200" b="1" i="1"/>
              <a:t>»: по компетенции «Лабораторная диагностика»</a:t>
            </a:r>
            <a:endParaRPr lang="ru-RU" altLang="ru-RU" sz="1200"/>
          </a:p>
        </p:txBody>
      </p:sp>
      <p:pic>
        <p:nvPicPr>
          <p:cNvPr id="13" name="Picture 10" descr="\\192.168.1.18\информация для мед. сотрудников\Обмен\1. Администрация больницы\для Моисеевой Т.Ф\фото для главной мс\проф.работа\амбилипикс\IMG_20171025_123258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2438" y="3933825"/>
            <a:ext cx="3619500" cy="2265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1" descr="\\192.168.1.18\информация для мед. сотрудников\Обмен\1. Администрация больницы\для Моисеевой Т.Ф\фото для главной мс\проф.работа\вордскилс\IMG_20171011_114312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5413" y="1414463"/>
            <a:ext cx="2730500" cy="1809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\\192.168.1.18\информация для мед. сотрудников\Обмен\1. Администрация больницы\для Моисеевой Т.Ф\фото для главной мс\проф.работа\конкурс лаборатории\IMG_0309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02400" y="1393825"/>
            <a:ext cx="2519363" cy="1698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Desktop\годовой отчет гл мс 2017г\Новая папка\20180118_122038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08475" y="4392613"/>
            <a:ext cx="2087563" cy="1709737"/>
          </a:xfrm>
          <a:prstGeom prst="rect">
            <a:avLst/>
          </a:prstGeom>
          <a:noFill/>
          <a:ln w="25400">
            <a:solidFill>
              <a:schemeClr val="accent3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D:\Desktop\годовой отчет гл мс 2017г\Новая папка\20180118_122323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02400" y="4392613"/>
            <a:ext cx="2147888" cy="1709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31" name="Прямоугольник 19"/>
          <p:cNvSpPr>
            <a:spLocks noChangeArrowheads="1"/>
          </p:cNvSpPr>
          <p:nvPr/>
        </p:nvSpPr>
        <p:spPr bwMode="auto">
          <a:xfrm>
            <a:off x="346075" y="3365500"/>
            <a:ext cx="5065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200" b="1" i="1"/>
              <a:t>В формате требований «</a:t>
            </a:r>
            <a:r>
              <a:rPr lang="en-US" altLang="ru-RU" sz="1200" b="1" i="1"/>
              <a:t>WorldSkills</a:t>
            </a:r>
            <a:r>
              <a:rPr lang="ru-RU" altLang="ru-RU" sz="1200" b="1" i="1"/>
              <a:t>»: по компетенции</a:t>
            </a:r>
          </a:p>
          <a:p>
            <a:pPr algn="ctr" eaLnBrk="1" hangingPunct="1"/>
            <a:r>
              <a:rPr lang="ru-RU" altLang="ru-RU" sz="1200" b="1" i="1"/>
              <a:t> «Медицинский и социальный уход»</a:t>
            </a:r>
            <a:endParaRPr lang="ru-RU" altLang="ru-RU" sz="1200"/>
          </a:p>
        </p:txBody>
      </p:sp>
      <p:pic>
        <p:nvPicPr>
          <p:cNvPr id="38929" name="Picture 3" descr="C:\Users\str1-gls-1\Desktop\c телефона\Спартакиада\Спартакиада 2016г. 123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5475" y="1414463"/>
            <a:ext cx="3111500" cy="1749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444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7" name="Прямоугольник 1"/>
          <p:cNvSpPr>
            <a:spLocks noChangeArrowheads="1"/>
          </p:cNvSpPr>
          <p:nvPr/>
        </p:nvSpPr>
        <p:spPr bwMode="auto">
          <a:xfrm>
            <a:off x="3506788" y="1484313"/>
            <a:ext cx="56197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/>
              <a:t>Министр здравоохранения Омской области Андрей Стороженко считает волонтерские акции студентов-медиков в сельских поселениях серьезным делом</a:t>
            </a:r>
          </a:p>
        </p:txBody>
      </p:sp>
      <p:sp>
        <p:nvSpPr>
          <p:cNvPr id="39945" name="Прямоугольник 2"/>
          <p:cNvSpPr>
            <a:spLocks noChangeArrowheads="1"/>
          </p:cNvSpPr>
          <p:nvPr/>
        </p:nvSpPr>
        <p:spPr bwMode="auto">
          <a:xfrm>
            <a:off x="142875" y="87313"/>
            <a:ext cx="88614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 год президент России  объявил – Годом добровольца</a:t>
            </a:r>
          </a:p>
        </p:txBody>
      </p:sp>
      <p:pic>
        <p:nvPicPr>
          <p:cNvPr id="39946" name="Picture 11" descr="C:\Users\samsung\Desktop\d8d5f959dd9b7c6ca2d198255eece0f7_76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3770313"/>
            <a:ext cx="2835275" cy="2127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7" name="Picture 12" descr="C:\Users\samsung\Desktop\719888a417660b6bdf37cd23b8459fb9_76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788" y="3790950"/>
            <a:ext cx="2806700" cy="2106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8" name="Picture 13" descr="C:\Users\samsung\Desktop\a9acfc0b2ec7fe0573ee811ff731b356_760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963" y="1252538"/>
            <a:ext cx="3176587" cy="2382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9" name="Picture 5" descr="D:\Рабочий стол\htmlimage.pjp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6250" y="3770313"/>
            <a:ext cx="3211513" cy="2127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3" name="Прямоугольник 1"/>
          <p:cNvSpPr>
            <a:spLocks noChangeArrowheads="1"/>
          </p:cNvSpPr>
          <p:nvPr/>
        </p:nvSpPr>
        <p:spPr bwMode="auto">
          <a:xfrm>
            <a:off x="461963" y="6024563"/>
            <a:ext cx="8645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800" i="1"/>
              <a:t>Всероссийская волонтерская акция «Добро в село»</a:t>
            </a:r>
            <a:endParaRPr lang="ru-RU" altLang="ru-RU" sz="280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па 3"/>
          <p:cNvGrpSpPr>
            <a:grpSpLocks/>
          </p:cNvGrpSpPr>
          <p:nvPr/>
        </p:nvGrpSpPr>
        <p:grpSpPr bwMode="auto">
          <a:xfrm>
            <a:off x="97443" y="17463"/>
            <a:ext cx="1260941" cy="1705945"/>
            <a:chOff x="2915816" y="3356992"/>
            <a:chExt cx="1095013" cy="1032321"/>
          </a:xfrm>
          <a:solidFill>
            <a:schemeClr val="accent5">
              <a:lumMod val="20000"/>
              <a:lumOff val="80000"/>
            </a:schemeClr>
          </a:solidFill>
        </p:grpSpPr>
        <p:pic>
          <p:nvPicPr>
            <p:cNvPr id="13" name="Picture 2" descr="D:\Нагель\рисунки\Фото ЦПК\Здание ЦПК\IMG_1285.jp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5836" y="3717032"/>
              <a:ext cx="787564" cy="66108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/>
          </p:spPr>
        </p:pic>
        <p:pic>
          <p:nvPicPr>
            <p:cNvPr id="14" name="Рисунок 5" descr="C:\Users\ммм\Desktop\Рисунок1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15816" y="3356992"/>
              <a:ext cx="1095013" cy="103232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36872" name="Group 17"/>
          <p:cNvGrpSpPr>
            <a:grpSpLocks/>
          </p:cNvGrpSpPr>
          <p:nvPr/>
        </p:nvGrpSpPr>
        <p:grpSpPr bwMode="auto">
          <a:xfrm>
            <a:off x="2662238" y="1668463"/>
            <a:ext cx="3938587" cy="4143375"/>
            <a:chOff x="1260" y="344"/>
            <a:chExt cx="3491" cy="3534"/>
          </a:xfrm>
        </p:grpSpPr>
        <p:pic>
          <p:nvPicPr>
            <p:cNvPr id="36880" name="Picture 4" descr="1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0" y="1616"/>
              <a:ext cx="1452" cy="1091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881" name="AutoShape 14"/>
            <p:cNvSpPr>
              <a:spLocks noChangeArrowheads="1"/>
            </p:cNvSpPr>
            <p:nvPr/>
          </p:nvSpPr>
          <p:spPr bwMode="auto">
            <a:xfrm rot="2747294">
              <a:off x="1239" y="365"/>
              <a:ext cx="3534" cy="34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7102 w 21600"/>
                <a:gd name="T13" fmla="*/ 7103 h 21600"/>
                <a:gd name="T14" fmla="*/ 14498 w 21600"/>
                <a:gd name="T15" fmla="*/ 1449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7103" y="7103"/>
                  </a:moveTo>
                  <a:lnTo>
                    <a:pt x="9447" y="7103"/>
                  </a:lnTo>
                  <a:lnTo>
                    <a:pt x="9447" y="2497"/>
                  </a:lnTo>
                  <a:lnTo>
                    <a:pt x="8100" y="2497"/>
                  </a:lnTo>
                  <a:lnTo>
                    <a:pt x="10800" y="0"/>
                  </a:lnTo>
                  <a:lnTo>
                    <a:pt x="13500" y="2497"/>
                  </a:lnTo>
                  <a:lnTo>
                    <a:pt x="12153" y="2497"/>
                  </a:lnTo>
                  <a:lnTo>
                    <a:pt x="12153" y="7103"/>
                  </a:lnTo>
                  <a:lnTo>
                    <a:pt x="14497" y="7103"/>
                  </a:lnTo>
                  <a:lnTo>
                    <a:pt x="14497" y="9447"/>
                  </a:lnTo>
                  <a:lnTo>
                    <a:pt x="19103" y="9447"/>
                  </a:lnTo>
                  <a:lnTo>
                    <a:pt x="19103" y="8100"/>
                  </a:lnTo>
                  <a:lnTo>
                    <a:pt x="21600" y="10800"/>
                  </a:lnTo>
                  <a:lnTo>
                    <a:pt x="19103" y="13500"/>
                  </a:lnTo>
                  <a:lnTo>
                    <a:pt x="19103" y="12153"/>
                  </a:lnTo>
                  <a:lnTo>
                    <a:pt x="14497" y="12153"/>
                  </a:lnTo>
                  <a:lnTo>
                    <a:pt x="14497" y="14497"/>
                  </a:lnTo>
                  <a:lnTo>
                    <a:pt x="12153" y="14497"/>
                  </a:lnTo>
                  <a:lnTo>
                    <a:pt x="12153" y="19103"/>
                  </a:lnTo>
                  <a:lnTo>
                    <a:pt x="13500" y="19103"/>
                  </a:lnTo>
                  <a:lnTo>
                    <a:pt x="10800" y="21600"/>
                  </a:lnTo>
                  <a:lnTo>
                    <a:pt x="8100" y="19103"/>
                  </a:lnTo>
                  <a:lnTo>
                    <a:pt x="9447" y="19103"/>
                  </a:lnTo>
                  <a:lnTo>
                    <a:pt x="9447" y="14497"/>
                  </a:lnTo>
                  <a:lnTo>
                    <a:pt x="7103" y="14497"/>
                  </a:lnTo>
                  <a:lnTo>
                    <a:pt x="7103" y="12153"/>
                  </a:lnTo>
                  <a:lnTo>
                    <a:pt x="2497" y="12153"/>
                  </a:lnTo>
                  <a:lnTo>
                    <a:pt x="2497" y="13500"/>
                  </a:lnTo>
                  <a:lnTo>
                    <a:pt x="0" y="10800"/>
                  </a:lnTo>
                  <a:lnTo>
                    <a:pt x="2497" y="8100"/>
                  </a:lnTo>
                  <a:lnTo>
                    <a:pt x="2497" y="9447"/>
                  </a:lnTo>
                  <a:lnTo>
                    <a:pt x="7103" y="9447"/>
                  </a:lnTo>
                  <a:lnTo>
                    <a:pt x="7103" y="710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0" cmpd="tri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6873" name="Прямоугольник 19"/>
          <p:cNvSpPr>
            <a:spLocks noChangeArrowheads="1"/>
          </p:cNvSpPr>
          <p:nvPr/>
        </p:nvSpPr>
        <p:spPr bwMode="auto">
          <a:xfrm>
            <a:off x="1071563" y="1268413"/>
            <a:ext cx="75961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rgbClr val="C00000"/>
                </a:solidFill>
              </a:rPr>
              <a:t>Внештатными совместителями Центра  - являются более 50 специалистов сестринского звена из МО региона</a:t>
            </a:r>
          </a:p>
        </p:txBody>
      </p:sp>
      <p:pic>
        <p:nvPicPr>
          <p:cNvPr id="40970" name="Рисунок 21" descr="G:\фото для книги\социальное партнерство с колледжами,ЦПК\IMG_609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3663" y="2222500"/>
            <a:ext cx="2589212" cy="1652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0" descr="C:\Users\я\Desktop\доклады и презентации на конференцию 23 сентября\фото Моисеева\экскурсия 110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3675" y="4073525"/>
            <a:ext cx="2578100" cy="171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972" name="Прямоугольник 22"/>
          <p:cNvSpPr>
            <a:spLocks noChangeArrowheads="1"/>
          </p:cNvSpPr>
          <p:nvPr/>
        </p:nvSpPr>
        <p:spPr bwMode="auto">
          <a:xfrm>
            <a:off x="1476375" y="98425"/>
            <a:ext cx="76501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Партнерство с БУДПО ОО «Центр повышения квалификации работников здравоохранения»</a:t>
            </a:r>
          </a:p>
        </p:txBody>
      </p:sp>
      <p:pic>
        <p:nvPicPr>
          <p:cNvPr id="40973" name="Picture 4" descr="D:\Рабочий стол\рабочая\конференция ЦПК 26 10 18 г\18.10.20-КПБ им. Н.Н.СОЛОДНИКОВА-ФОТО\ТЕСТИРОВАНИЕ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675" y="2171700"/>
            <a:ext cx="2578100" cy="1722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4" name="Picture 5" descr="D:\Рабочий стол\рабочая\конференция ЦПК 26 10 18 г\18.10.20-КПБ им. Н.Н.СОЛОДНИКОВА-ФОТО\ТЕСТИРОВАНИЕ (1)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3663" y="4084638"/>
            <a:ext cx="2589212" cy="1666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9" name="Прямоугольник 2"/>
          <p:cNvSpPr>
            <a:spLocks noChangeArrowheads="1"/>
          </p:cNvSpPr>
          <p:nvPr/>
        </p:nvSpPr>
        <p:spPr bwMode="auto">
          <a:xfrm>
            <a:off x="34925" y="5788025"/>
            <a:ext cx="90646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i="1">
                <a:solidFill>
                  <a:srgbClr val="002060"/>
                </a:solidFill>
              </a:rPr>
              <a:t>Ежегодно проходят подготовку </a:t>
            </a:r>
            <a:r>
              <a:rPr lang="ru-RU" altLang="ru-RU" sz="2800" i="1">
                <a:solidFill>
                  <a:srgbClr val="FF0000"/>
                </a:solidFill>
              </a:rPr>
              <a:t>более 8 тысяч </a:t>
            </a:r>
            <a:r>
              <a:rPr lang="ru-RU" altLang="ru-RU" sz="2800" i="1">
                <a:solidFill>
                  <a:srgbClr val="002060"/>
                </a:solidFill>
              </a:rPr>
              <a:t>специалистов Омской области и других регионов России</a:t>
            </a:r>
            <a:endParaRPr lang="ru-RU" altLang="ru-RU" sz="280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9" descr="C:\Documents and Settings\Admin\Рабочий стол\фото для ЦПК\IMG_227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875" y="5545138"/>
            <a:ext cx="2217738" cy="1339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2" descr="G:\Новая папка\P101078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338" y="5507038"/>
            <a:ext cx="1930400" cy="1377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grpSp>
        <p:nvGrpSpPr>
          <p:cNvPr id="12" name="Группа 3"/>
          <p:cNvGrpSpPr>
            <a:grpSpLocks/>
          </p:cNvGrpSpPr>
          <p:nvPr/>
        </p:nvGrpSpPr>
        <p:grpSpPr bwMode="auto">
          <a:xfrm>
            <a:off x="132819" y="170658"/>
            <a:ext cx="1260941" cy="1705945"/>
            <a:chOff x="2915816" y="3356992"/>
            <a:chExt cx="1095013" cy="1032321"/>
          </a:xfrm>
          <a:solidFill>
            <a:schemeClr val="accent5">
              <a:lumMod val="20000"/>
              <a:lumOff val="80000"/>
            </a:schemeClr>
          </a:solidFill>
        </p:grpSpPr>
        <p:pic>
          <p:nvPicPr>
            <p:cNvPr id="13" name="Picture 2" descr="D:\Нагель\рисунки\Фото ЦПК\Здание ЦПК\IMG_1285.jp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5836" y="3717032"/>
              <a:ext cx="787564" cy="66108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/>
          </p:spPr>
        </p:pic>
        <p:pic>
          <p:nvPicPr>
            <p:cNvPr id="14" name="Рисунок 5" descr="C:\Users\ммм\Desktop\Рисунок1.gif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915816" y="3356992"/>
              <a:ext cx="1095013" cy="103232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37898" name="Group 17"/>
          <p:cNvGrpSpPr>
            <a:grpSpLocks/>
          </p:cNvGrpSpPr>
          <p:nvPr/>
        </p:nvGrpSpPr>
        <p:grpSpPr bwMode="auto">
          <a:xfrm>
            <a:off x="2411413" y="1609725"/>
            <a:ext cx="3671887" cy="3765550"/>
            <a:chOff x="1260" y="344"/>
            <a:chExt cx="3491" cy="3534"/>
          </a:xfrm>
        </p:grpSpPr>
        <p:pic>
          <p:nvPicPr>
            <p:cNvPr id="37906" name="Picture 4" descr="1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0" y="1616"/>
              <a:ext cx="1452" cy="1091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907" name="AutoShape 14"/>
            <p:cNvSpPr>
              <a:spLocks noChangeArrowheads="1"/>
            </p:cNvSpPr>
            <p:nvPr/>
          </p:nvSpPr>
          <p:spPr bwMode="auto">
            <a:xfrm rot="2747294">
              <a:off x="1239" y="365"/>
              <a:ext cx="3534" cy="34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7102 w 21600"/>
                <a:gd name="T13" fmla="*/ 7103 h 21600"/>
                <a:gd name="T14" fmla="*/ 14498 w 21600"/>
                <a:gd name="T15" fmla="*/ 1449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7103" y="7103"/>
                  </a:moveTo>
                  <a:lnTo>
                    <a:pt x="9447" y="7103"/>
                  </a:lnTo>
                  <a:lnTo>
                    <a:pt x="9447" y="2497"/>
                  </a:lnTo>
                  <a:lnTo>
                    <a:pt x="8100" y="2497"/>
                  </a:lnTo>
                  <a:lnTo>
                    <a:pt x="10800" y="0"/>
                  </a:lnTo>
                  <a:lnTo>
                    <a:pt x="13500" y="2497"/>
                  </a:lnTo>
                  <a:lnTo>
                    <a:pt x="12153" y="2497"/>
                  </a:lnTo>
                  <a:lnTo>
                    <a:pt x="12153" y="7103"/>
                  </a:lnTo>
                  <a:lnTo>
                    <a:pt x="14497" y="7103"/>
                  </a:lnTo>
                  <a:lnTo>
                    <a:pt x="14497" y="9447"/>
                  </a:lnTo>
                  <a:lnTo>
                    <a:pt x="19103" y="9447"/>
                  </a:lnTo>
                  <a:lnTo>
                    <a:pt x="19103" y="8100"/>
                  </a:lnTo>
                  <a:lnTo>
                    <a:pt x="21600" y="10800"/>
                  </a:lnTo>
                  <a:lnTo>
                    <a:pt x="19103" y="13500"/>
                  </a:lnTo>
                  <a:lnTo>
                    <a:pt x="19103" y="12153"/>
                  </a:lnTo>
                  <a:lnTo>
                    <a:pt x="14497" y="12153"/>
                  </a:lnTo>
                  <a:lnTo>
                    <a:pt x="14497" y="14497"/>
                  </a:lnTo>
                  <a:lnTo>
                    <a:pt x="12153" y="14497"/>
                  </a:lnTo>
                  <a:lnTo>
                    <a:pt x="12153" y="19103"/>
                  </a:lnTo>
                  <a:lnTo>
                    <a:pt x="13500" y="19103"/>
                  </a:lnTo>
                  <a:lnTo>
                    <a:pt x="10800" y="21600"/>
                  </a:lnTo>
                  <a:lnTo>
                    <a:pt x="8100" y="19103"/>
                  </a:lnTo>
                  <a:lnTo>
                    <a:pt x="9447" y="19103"/>
                  </a:lnTo>
                  <a:lnTo>
                    <a:pt x="9447" y="14497"/>
                  </a:lnTo>
                  <a:lnTo>
                    <a:pt x="7103" y="14497"/>
                  </a:lnTo>
                  <a:lnTo>
                    <a:pt x="7103" y="12153"/>
                  </a:lnTo>
                  <a:lnTo>
                    <a:pt x="2497" y="12153"/>
                  </a:lnTo>
                  <a:lnTo>
                    <a:pt x="2497" y="13500"/>
                  </a:lnTo>
                  <a:lnTo>
                    <a:pt x="0" y="10800"/>
                  </a:lnTo>
                  <a:lnTo>
                    <a:pt x="2497" y="8100"/>
                  </a:lnTo>
                  <a:lnTo>
                    <a:pt x="2497" y="9447"/>
                  </a:lnTo>
                  <a:lnTo>
                    <a:pt x="7103" y="9447"/>
                  </a:lnTo>
                  <a:lnTo>
                    <a:pt x="7103" y="710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127000" cmpd="tri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1997" name="Прямоугольник 22"/>
          <p:cNvSpPr>
            <a:spLocks noChangeArrowheads="1"/>
          </p:cNvSpPr>
          <p:nvPr/>
        </p:nvSpPr>
        <p:spPr bwMode="auto">
          <a:xfrm>
            <a:off x="631825" y="-26988"/>
            <a:ext cx="84947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Партнерство с БУДПО ОО «Центр повышения квалификации работников здравоохранения» с МО</a:t>
            </a:r>
          </a:p>
        </p:txBody>
      </p:sp>
      <p:pic>
        <p:nvPicPr>
          <p:cNvPr id="41998" name="Picture 2" descr="D:\Рабочий стол\рабочая\конференция ЦПК 26 10 18 г\18.10.20-КПБ им. Н.Н.СОЛОДНИКОВА-ФОТО\ЗАНЯТИЯ В УМК-слушатели циклов ЦПК РЗ (1)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75463" y="5507038"/>
            <a:ext cx="2236787" cy="1377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9" name="Picture 3" descr="D:\Рабочий стол\рабочая\конференция ЦПК 26 10 18 г\18.10.20-КПБ им. Н.Н.СОЛОДНИКОВА-ФОТО\ЗАНЯТИЯ В УМК-слушатели циклов ЦПК РЗ (2)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5510213"/>
            <a:ext cx="2443163" cy="1374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02" name="Прямоугольник 2"/>
          <p:cNvSpPr>
            <a:spLocks noChangeArrowheads="1"/>
          </p:cNvSpPr>
          <p:nvPr/>
        </p:nvSpPr>
        <p:spPr bwMode="auto">
          <a:xfrm>
            <a:off x="5718175" y="1976438"/>
            <a:ext cx="3408363" cy="313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Clr>
                <a:srgbClr val="0070C0"/>
              </a:buClr>
              <a:buSzPct val="120000"/>
              <a:buFont typeface="Wingdings" pitchFamily="2" charset="2"/>
              <a:buChar char="q"/>
            </a:pPr>
            <a:r>
              <a:rPr lang="ru-RU" altLang="ru-RU" i="1"/>
              <a:t>привлекать для учебной и практической работы со слушателями высококвалифицированных специалистов;</a:t>
            </a:r>
          </a:p>
          <a:p>
            <a:pPr eaLnBrk="1" hangingPunct="1">
              <a:buClr>
                <a:srgbClr val="0070C0"/>
              </a:buClr>
              <a:buSzPct val="120000"/>
              <a:buFont typeface="Wingdings" pitchFamily="2" charset="2"/>
              <a:buChar char="q"/>
            </a:pPr>
            <a:r>
              <a:rPr lang="ru-RU" altLang="ru-RU" i="1"/>
              <a:t>выработать единые требования к компетентности специалиста и единые критерии контроля уровня подготовки</a:t>
            </a:r>
            <a:endParaRPr lang="ru-RU" altLang="ru-RU"/>
          </a:p>
        </p:txBody>
      </p:sp>
      <p:sp>
        <p:nvSpPr>
          <p:cNvPr id="37903" name="Прямоугольник 10"/>
          <p:cNvSpPr>
            <a:spLocks noChangeArrowheads="1"/>
          </p:cNvSpPr>
          <p:nvPr/>
        </p:nvSpPr>
        <p:spPr bwMode="auto">
          <a:xfrm>
            <a:off x="125413" y="2254250"/>
            <a:ext cx="2717800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Clr>
                <a:srgbClr val="0070C0"/>
              </a:buClr>
              <a:buSzPct val="120000"/>
              <a:buFont typeface="Wingdings" pitchFamily="2" charset="2"/>
              <a:buChar char="q"/>
            </a:pPr>
            <a:r>
              <a:rPr lang="ru-RU" altLang="ru-RU" i="1"/>
              <a:t>специалистов, соответствующих требованию заказчика;</a:t>
            </a:r>
          </a:p>
          <a:p>
            <a:pPr eaLnBrk="1" hangingPunct="1">
              <a:buClr>
                <a:srgbClr val="0070C0"/>
              </a:buClr>
              <a:buSzPct val="120000"/>
              <a:buFont typeface="Wingdings" pitchFamily="2" charset="2"/>
              <a:buChar char="q"/>
            </a:pPr>
            <a:r>
              <a:rPr lang="ru-RU" altLang="ru-RU" i="1"/>
              <a:t>удовлетворяется потребность в непрерывной подготовке специалистов</a:t>
            </a:r>
          </a:p>
        </p:txBody>
      </p:sp>
      <p:sp>
        <p:nvSpPr>
          <p:cNvPr id="37904" name="Прямоугольник 1"/>
          <p:cNvSpPr>
            <a:spLocks noChangeArrowheads="1"/>
          </p:cNvSpPr>
          <p:nvPr/>
        </p:nvSpPr>
        <p:spPr bwMode="auto">
          <a:xfrm>
            <a:off x="1100138" y="1211263"/>
            <a:ext cx="37877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i="1">
                <a:solidFill>
                  <a:srgbClr val="C00000"/>
                </a:solidFill>
              </a:rPr>
              <a:t>Медицинские организации региона получают:</a:t>
            </a:r>
          </a:p>
        </p:txBody>
      </p:sp>
      <p:sp>
        <p:nvSpPr>
          <p:cNvPr id="37905" name="Прямоугольник 2"/>
          <p:cNvSpPr>
            <a:spLocks noChangeArrowheads="1"/>
          </p:cNvSpPr>
          <p:nvPr/>
        </p:nvSpPr>
        <p:spPr bwMode="auto">
          <a:xfrm>
            <a:off x="5364163" y="1211263"/>
            <a:ext cx="37417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i="1">
                <a:solidFill>
                  <a:srgbClr val="C00000"/>
                </a:solidFill>
              </a:rPr>
              <a:t>БУДПО ОО «ЦПК РЗ» получает возможность: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19" name="Прямоугольник 8"/>
          <p:cNvSpPr>
            <a:spLocks noChangeArrowheads="1"/>
          </p:cNvSpPr>
          <p:nvPr/>
        </p:nvSpPr>
        <p:spPr bwMode="auto">
          <a:xfrm>
            <a:off x="179388" y="4678363"/>
            <a:ext cx="79930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i="1"/>
              <a:t>3. БУ ДПО ОО ЦПК РЗ победитель Всероссийского конкурса Программы «100 лучших товаров России» 2017 года. </a:t>
            </a:r>
            <a:endParaRPr lang="ru-RU" altLang="ru-RU"/>
          </a:p>
          <a:p>
            <a:pPr eaLnBrk="1" hangingPunct="1"/>
            <a:r>
              <a:rPr lang="ru-RU" altLang="ru-RU" i="1"/>
              <a:t>	</a:t>
            </a:r>
            <a:endParaRPr lang="ru-RU" altLang="ru-RU"/>
          </a:p>
        </p:txBody>
      </p:sp>
      <p:sp>
        <p:nvSpPr>
          <p:cNvPr id="38920" name="Прямоугольник 9"/>
          <p:cNvSpPr>
            <a:spLocks noChangeArrowheads="1"/>
          </p:cNvSpPr>
          <p:nvPr/>
        </p:nvSpPr>
        <p:spPr bwMode="auto">
          <a:xfrm>
            <a:off x="87313" y="2293938"/>
            <a:ext cx="90217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i="1"/>
              <a:t>1. Преподаватели БУ ДПО ОО ЦПК РЗ вошли в состав рабочей группы по формированию унифицированного банка методического обеспечения 2 этапа первичной специализированной аккредитации средних медицинских и фармацевтических работников Российской Федерации.</a:t>
            </a:r>
            <a:endParaRPr lang="ru-RU" altLang="ru-RU" b="1"/>
          </a:p>
        </p:txBody>
      </p:sp>
      <p:sp>
        <p:nvSpPr>
          <p:cNvPr id="43018" name="Прямоугольник 11"/>
          <p:cNvSpPr>
            <a:spLocks noChangeArrowheads="1"/>
          </p:cNvSpPr>
          <p:nvPr/>
        </p:nvSpPr>
        <p:spPr bwMode="auto">
          <a:xfrm>
            <a:off x="179388" y="-26988"/>
            <a:ext cx="8929687" cy="1076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Достижения образовательных медицинских учреждений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922" name="Прямоугольник 12"/>
          <p:cNvSpPr>
            <a:spLocks noChangeArrowheads="1"/>
          </p:cNvSpPr>
          <p:nvPr/>
        </p:nvSpPr>
        <p:spPr bwMode="auto">
          <a:xfrm>
            <a:off x="161925" y="3590925"/>
            <a:ext cx="887095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i="1"/>
              <a:t>2. В 2017 году  проведен инспекционный аудит на подтверждение действию сертификата  соответствия системы менеджмента качества требованиям  ГОСТ Р ИСО 9001-2015 .  Результаты аудита подтвердили соответствие.</a:t>
            </a:r>
            <a:endParaRPr lang="ru-RU" altLang="ru-RU" b="1"/>
          </a:p>
        </p:txBody>
      </p:sp>
      <p:sp>
        <p:nvSpPr>
          <p:cNvPr id="38923" name="Прямоугольник 13"/>
          <p:cNvSpPr>
            <a:spLocks noChangeArrowheads="1"/>
          </p:cNvSpPr>
          <p:nvPr/>
        </p:nvSpPr>
        <p:spPr bwMode="auto">
          <a:xfrm>
            <a:off x="179388" y="5600700"/>
            <a:ext cx="86804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i="1"/>
              <a:t>4. Конкурсная работа  «Командные тренинги оказания первичной и реанимационной помощи новорожденным в родильном зале» отмечена высшей наградой Конкурса – золотым дипломом Лауреата, а так же знаком «Новинка». </a:t>
            </a:r>
            <a:endParaRPr lang="ru-RU" altLang="ru-RU"/>
          </a:p>
        </p:txBody>
      </p:sp>
      <p:sp>
        <p:nvSpPr>
          <p:cNvPr id="38924" name="Прямоугольник 1"/>
          <p:cNvSpPr>
            <a:spLocks noChangeArrowheads="1"/>
          </p:cNvSpPr>
          <p:nvPr/>
        </p:nvSpPr>
        <p:spPr bwMode="auto">
          <a:xfrm>
            <a:off x="161925" y="1268413"/>
            <a:ext cx="88709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70C0"/>
                </a:solidFill>
              </a:rPr>
              <a:t>«Центр повышения квалификации работников здравоохранения»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Прямоугольник 1"/>
          <p:cNvSpPr>
            <a:spLocks noChangeArrowheads="1"/>
          </p:cNvSpPr>
          <p:nvPr/>
        </p:nvSpPr>
        <p:spPr bwMode="auto">
          <a:xfrm>
            <a:off x="107950" y="1155700"/>
            <a:ext cx="8947150" cy="558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700" b="1">
                <a:solidFill>
                  <a:srgbClr val="0070C0"/>
                </a:solidFill>
              </a:rPr>
              <a:t>БПОУ ОО «Медицинский колледж» </a:t>
            </a:r>
            <a:r>
              <a:rPr lang="ru-RU" altLang="ru-RU" sz="1700"/>
              <a:t>- победитель Всероссийского конкурса на звание «Лучший медицинский и фармацевтический колледж России» 2016г.;</a:t>
            </a:r>
          </a:p>
          <a:p>
            <a:pPr eaLnBrk="1" hangingPunct="1"/>
            <a:r>
              <a:rPr lang="ru-RU" altLang="ru-RU" sz="1700"/>
              <a:t>- лучшее образовательное учреждение СПО медицинского профиля «Сибирского Федерального округа» 2016 г.; </a:t>
            </a:r>
          </a:p>
          <a:p>
            <a:pPr eaLnBrk="1" hangingPunct="1"/>
            <a:r>
              <a:rPr lang="ru-RU" altLang="ru-RU" sz="1700"/>
              <a:t>- удостоен золотого диплома во Всероссийском конкурсе «100 лучших товаров России»; </a:t>
            </a:r>
          </a:p>
          <a:p>
            <a:pPr eaLnBrk="1" hangingPunct="1"/>
            <a:r>
              <a:rPr lang="ru-RU" altLang="ru-RU" sz="1700"/>
              <a:t>- студент 4-го курса отделения «Лечебное дело», Ермолаев Павел занял  первое место на конкурсе профессионального мастерства «Лучший фельдшер» среди студентов средних медицинских и фармацевтических профессиональных образовательных учреждений Сибирского федерального округа (2016 г.); </a:t>
            </a:r>
          </a:p>
          <a:p>
            <a:pPr eaLnBrk="1" hangingPunct="1"/>
            <a:r>
              <a:rPr lang="ru-RU" altLang="ru-RU" sz="1700"/>
              <a:t>- получено свидетельство от Союза «Национальная медицинская палата» о прохождении профессионально-общественной аккредитации по образовательным программам: «Сестринское дело», «Акушерское дело», «Лечебное дело», «Стоматология ортопедическая» (2017г.); </a:t>
            </a:r>
          </a:p>
          <a:p>
            <a:pPr eaLnBrk="1" hangingPunct="1"/>
            <a:r>
              <a:rPr lang="ru-RU" altLang="ru-RU" sz="1700" b="1">
                <a:solidFill>
                  <a:srgbClr val="0070C0"/>
                </a:solidFill>
              </a:rPr>
              <a:t>Колледж ФГБОУВО ОмГМУ Минздрава России</a:t>
            </a:r>
            <a:r>
              <a:rPr lang="ru-RU" altLang="ru-RU" sz="1700" b="1"/>
              <a:t>: </a:t>
            </a:r>
            <a:r>
              <a:rPr lang="ru-RU" altLang="ru-RU" sz="1700"/>
              <a:t>Олейник Мария Анатольевна заняла 1 место в конкурсе профессионального мастерства по технологии </a:t>
            </a:r>
            <a:r>
              <a:rPr lang="en-US" altLang="ru-RU" sz="1700"/>
              <a:t>WS</a:t>
            </a:r>
            <a:r>
              <a:rPr lang="ru-RU" altLang="ru-RU" sz="1700"/>
              <a:t> «Лучшая медицинская сестра» по компетенции «Медицинский и социальный уход» (2017г. г. Курган).</a:t>
            </a:r>
          </a:p>
          <a:p>
            <a:pPr eaLnBrk="1" hangingPunct="1"/>
            <a:r>
              <a:rPr lang="ru-RU" altLang="ru-RU" sz="1700" b="1">
                <a:solidFill>
                  <a:srgbClr val="0070C0"/>
                </a:solidFill>
              </a:rPr>
              <a:t>Структурное  подразделение среднего профессионального образования «Омское медицинское училище железнодорожного транспорта»:</a:t>
            </a:r>
            <a:r>
              <a:rPr lang="ru-RU" altLang="ru-RU" sz="1700">
                <a:solidFill>
                  <a:srgbClr val="0070C0"/>
                </a:solidFill>
              </a:rPr>
              <a:t> </a:t>
            </a:r>
            <a:r>
              <a:rPr lang="ru-RU" altLang="ru-RU" sz="1700"/>
              <a:t>Студентка колледжа заняла 1  место во  Всероссийской студенческой научной конференции с международным участием «СТУДЕНТ: НАУКА, ПРОФЕССИЯ, ЖИЗНЬ» Секция – «Здоровый человек и его окружение» г.Омск </a:t>
            </a:r>
          </a:p>
        </p:txBody>
      </p:sp>
      <p:pic>
        <p:nvPicPr>
          <p:cNvPr id="39939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Прямоугольник 11"/>
          <p:cNvSpPr>
            <a:spLocks noChangeArrowheads="1"/>
          </p:cNvSpPr>
          <p:nvPr/>
        </p:nvSpPr>
        <p:spPr bwMode="auto">
          <a:xfrm>
            <a:off x="107950" y="44450"/>
            <a:ext cx="90011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Достижения образовательных медицинских учреждений</a:t>
            </a:r>
            <a:endParaRPr lang="ru-RU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67" name="Picture 2" descr="C:\Users\samsung\Desktop\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00" y="120650"/>
            <a:ext cx="792163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8" name="Picture 4" descr="http://www.opsa.info/img/files-middle.jpg">
            <a:hlinkClick r:id="rId4" tooltip="План работы ОПСА на 2018 год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63" y="1924316700"/>
            <a:ext cx="57150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6" name="Picture 5" descr="C:\Users\samsung\Desktop\tatyana-aleksandrovna-zorina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3288" y="1238250"/>
            <a:ext cx="1443037" cy="1830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70" name="Прямоугольник 3"/>
          <p:cNvSpPr>
            <a:spLocks noChangeArrowheads="1"/>
          </p:cNvSpPr>
          <p:nvPr/>
        </p:nvSpPr>
        <p:spPr bwMode="auto">
          <a:xfrm>
            <a:off x="5075238" y="4271963"/>
            <a:ext cx="396081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buFont typeface="Wingdings" pitchFamily="2" charset="2"/>
              <a:buChar char="ü"/>
            </a:pPr>
            <a:r>
              <a:rPr lang="ru-RU" altLang="ru-RU" sz="2400"/>
              <a:t>медицинская сестра (78%)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400"/>
              <a:t>фельдшер (7%)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400"/>
              <a:t>лабораторный техник (6%)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400"/>
              <a:t>акушерка (5%)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400"/>
              <a:t>рентгенолаборант (2%)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400"/>
              <a:t>другие специалисты (2%)</a:t>
            </a:r>
          </a:p>
        </p:txBody>
      </p:sp>
      <p:sp>
        <p:nvSpPr>
          <p:cNvPr id="40971" name="Прямоугольник 8"/>
          <p:cNvSpPr>
            <a:spLocks noChangeArrowheads="1"/>
          </p:cNvSpPr>
          <p:nvPr/>
        </p:nvSpPr>
        <p:spPr bwMode="auto">
          <a:xfrm>
            <a:off x="5580063" y="3201988"/>
            <a:ext cx="2951162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200" b="1">
                <a:solidFill>
                  <a:srgbClr val="0070C0"/>
                </a:solidFill>
              </a:rPr>
              <a:t>15512 человек</a:t>
            </a:r>
            <a:br>
              <a:rPr lang="ru-RU" altLang="ru-RU" sz="3200" b="1">
                <a:solidFill>
                  <a:srgbClr val="0070C0"/>
                </a:solidFill>
              </a:rPr>
            </a:br>
            <a:r>
              <a:rPr lang="ru-RU" altLang="ru-RU" sz="3200" b="1">
                <a:solidFill>
                  <a:srgbClr val="0070C0"/>
                </a:solidFill>
              </a:rPr>
              <a:t>состоит в ОПСА</a:t>
            </a:r>
          </a:p>
        </p:txBody>
      </p:sp>
      <p:sp>
        <p:nvSpPr>
          <p:cNvPr id="40972" name="Прямоугольник 11"/>
          <p:cNvSpPr>
            <a:spLocks noChangeArrowheads="1"/>
          </p:cNvSpPr>
          <p:nvPr/>
        </p:nvSpPr>
        <p:spPr bwMode="auto">
          <a:xfrm>
            <a:off x="874713" y="96838"/>
            <a:ext cx="8305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r>
              <a:rPr lang="ru-RU" altLang="ru-RU" sz="2800" b="1">
                <a:solidFill>
                  <a:srgbClr val="000099"/>
                </a:solidFill>
              </a:rPr>
              <a:t>Омская профессиональная сестринская ассоциация </a:t>
            </a:r>
          </a:p>
        </p:txBody>
      </p:sp>
      <p:sp>
        <p:nvSpPr>
          <p:cNvPr id="40973" name="Прямоугольник 1"/>
          <p:cNvSpPr>
            <a:spLocks noChangeArrowheads="1"/>
          </p:cNvSpPr>
          <p:nvPr/>
        </p:nvSpPr>
        <p:spPr bwMode="auto">
          <a:xfrm>
            <a:off x="6115050" y="1492250"/>
            <a:ext cx="2994025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000" i="1"/>
              <a:t>Президент Омской профессиональной сестринской ассоциации Т. А. Зорина</a:t>
            </a:r>
            <a:endParaRPr lang="ru-RU" altLang="ru-RU" sz="2000"/>
          </a:p>
        </p:txBody>
      </p:sp>
      <p:sp>
        <p:nvSpPr>
          <p:cNvPr id="2" name="Прямоугольник 1"/>
          <p:cNvSpPr/>
          <p:nvPr/>
        </p:nvSpPr>
        <p:spPr>
          <a:xfrm>
            <a:off x="1047750" y="1306513"/>
            <a:ext cx="2371725" cy="3905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Конференция членов ОПСА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288" y="2039938"/>
            <a:ext cx="1162050" cy="381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Правление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847850" y="2039938"/>
            <a:ext cx="1162050" cy="381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Президент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192463" y="2060575"/>
            <a:ext cx="1352550" cy="7207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Контрольно-ревизионная комиссия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68300" y="3032125"/>
            <a:ext cx="1479550" cy="381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Координационный совет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030413" y="3011488"/>
            <a:ext cx="1162050" cy="381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Вице-президенте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382963" y="3032125"/>
            <a:ext cx="1162050" cy="381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Ключевые члены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96875" y="3595688"/>
            <a:ext cx="1633538" cy="381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Профессиональный комитет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95288" y="4149725"/>
            <a:ext cx="1635125" cy="3794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Этический комитет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20688" y="4652963"/>
            <a:ext cx="1609725" cy="695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Информационно аналитический комитет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66725" y="5535613"/>
            <a:ext cx="1162050" cy="381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Секретарь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638425" y="3595688"/>
            <a:ext cx="1933575" cy="381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Учебно-методические кабинеты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501900" y="4179888"/>
            <a:ext cx="2574925" cy="25622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200" dirty="0"/>
              <a:t>Специализированные секции:</a:t>
            </a:r>
          </a:p>
          <a:p>
            <a:pPr marL="92075" indent="-92075">
              <a:buFontTx/>
              <a:buAutoNum type="arabicPeriod"/>
              <a:defRPr/>
            </a:pPr>
            <a:r>
              <a:rPr lang="ru-RU" sz="1200" dirty="0"/>
              <a:t>СД по фтизиатрии</a:t>
            </a:r>
          </a:p>
          <a:p>
            <a:pPr marL="92075" indent="-92075">
              <a:buFontTx/>
              <a:buAutoNum type="arabicPeriod"/>
              <a:defRPr/>
            </a:pPr>
            <a:r>
              <a:rPr lang="ru-RU" sz="1200" dirty="0"/>
              <a:t>Акушерское дело</a:t>
            </a:r>
          </a:p>
          <a:p>
            <a:pPr marL="92075" indent="-92075">
              <a:buFontTx/>
              <a:buAutoNum type="arabicPeriod"/>
              <a:defRPr/>
            </a:pPr>
            <a:r>
              <a:rPr lang="ru-RU" sz="1200" dirty="0"/>
              <a:t>СД в педиатрии и неонатологии</a:t>
            </a:r>
          </a:p>
          <a:p>
            <a:pPr marL="92075" indent="-92075">
              <a:buFontTx/>
              <a:buAutoNum type="arabicPeriod"/>
              <a:defRPr/>
            </a:pPr>
            <a:r>
              <a:rPr lang="ru-RU" sz="1200" dirty="0"/>
              <a:t>СД в психиатрии и наркологии</a:t>
            </a:r>
          </a:p>
          <a:p>
            <a:pPr marL="92075" indent="-92075">
              <a:buFontTx/>
              <a:buAutoNum type="arabicPeriod"/>
              <a:defRPr/>
            </a:pPr>
            <a:r>
              <a:rPr lang="ru-RU" sz="1200" dirty="0"/>
              <a:t>Лабораторная диагностика</a:t>
            </a:r>
          </a:p>
          <a:p>
            <a:pPr marL="92075" indent="-92075">
              <a:buFontTx/>
              <a:buAutoNum type="arabicPeriod"/>
              <a:defRPr/>
            </a:pPr>
            <a:r>
              <a:rPr lang="ru-RU" sz="1200" dirty="0"/>
              <a:t>Рентгенология</a:t>
            </a:r>
          </a:p>
          <a:p>
            <a:pPr marL="92075" indent="-92075">
              <a:buFontTx/>
              <a:buAutoNum type="arabicPeriod"/>
              <a:defRPr/>
            </a:pPr>
            <a:r>
              <a:rPr lang="ru-RU" sz="1200" dirty="0"/>
              <a:t>СД в первичном здравоохранении</a:t>
            </a:r>
          </a:p>
          <a:p>
            <a:pPr marL="92075" indent="-92075">
              <a:buFontTx/>
              <a:buAutoNum type="arabicPeriod"/>
              <a:defRPr/>
            </a:pPr>
            <a:r>
              <a:rPr lang="ru-RU" sz="1200" dirty="0"/>
              <a:t>СД в онкологии</a:t>
            </a:r>
          </a:p>
          <a:p>
            <a:pPr marL="92075" indent="-92075">
              <a:buFontTx/>
              <a:buAutoNum type="arabicPeriod"/>
              <a:defRPr/>
            </a:pPr>
            <a:r>
              <a:rPr lang="ru-RU" sz="1200" dirty="0"/>
              <a:t>Лечебное дело</a:t>
            </a:r>
          </a:p>
          <a:p>
            <a:pPr marL="92075" indent="-92075">
              <a:buFontTx/>
              <a:buAutoNum type="arabicPeriod"/>
              <a:defRPr/>
            </a:pPr>
            <a:r>
              <a:rPr lang="ru-RU" sz="1200" dirty="0"/>
              <a:t>Анестезиология и реаниматология</a:t>
            </a:r>
          </a:p>
          <a:p>
            <a:pPr marL="92075" indent="-92075">
              <a:buFontTx/>
              <a:buAutoNum type="arabicPeriod"/>
              <a:defRPr/>
            </a:pPr>
            <a:r>
              <a:rPr lang="ru-RU" sz="1200" dirty="0"/>
              <a:t>СД дело в стоматологии</a:t>
            </a:r>
          </a:p>
          <a:p>
            <a:pPr marL="92075" indent="-92075">
              <a:buFontTx/>
              <a:buAutoNum type="arabicPeriod"/>
              <a:defRPr/>
            </a:pPr>
            <a:r>
              <a:rPr lang="ru-RU" sz="1200" dirty="0"/>
              <a:t>Операционное дело 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684213" y="1501775"/>
            <a:ext cx="0" cy="5381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2" idx="1"/>
          </p:cNvCxnSpPr>
          <p:nvPr/>
        </p:nvCxnSpPr>
        <p:spPr>
          <a:xfrm flipH="1">
            <a:off x="684213" y="1501775"/>
            <a:ext cx="3635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3419475" y="1485900"/>
            <a:ext cx="3651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3779838" y="1485900"/>
            <a:ext cx="0" cy="5381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2" idx="2"/>
          </p:cNvCxnSpPr>
          <p:nvPr/>
        </p:nvCxnSpPr>
        <p:spPr>
          <a:xfrm flipH="1">
            <a:off x="2233613" y="1697038"/>
            <a:ext cx="0" cy="3270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3" idx="3"/>
            <a:endCxn id="17" idx="1"/>
          </p:cNvCxnSpPr>
          <p:nvPr/>
        </p:nvCxnSpPr>
        <p:spPr>
          <a:xfrm>
            <a:off x="1557338" y="2230438"/>
            <a:ext cx="29051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28"/>
          <p:cNvCxnSpPr>
            <a:stCxn id="3" idx="1"/>
          </p:cNvCxnSpPr>
          <p:nvPr/>
        </p:nvCxnSpPr>
        <p:spPr>
          <a:xfrm rot="10800000" flipV="1">
            <a:off x="179388" y="2230438"/>
            <a:ext cx="215900" cy="3495675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endCxn id="25" idx="1"/>
          </p:cNvCxnSpPr>
          <p:nvPr/>
        </p:nvCxnSpPr>
        <p:spPr>
          <a:xfrm>
            <a:off x="179388" y="5726113"/>
            <a:ext cx="28733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57" name="Прямая со стрелкой 45056"/>
          <p:cNvCxnSpPr>
            <a:endCxn id="19" idx="1"/>
          </p:cNvCxnSpPr>
          <p:nvPr/>
        </p:nvCxnSpPr>
        <p:spPr>
          <a:xfrm>
            <a:off x="179388" y="3222625"/>
            <a:ext cx="1889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206375" y="3792538"/>
            <a:ext cx="18891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179388" y="4362450"/>
            <a:ext cx="1889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636588" y="3679825"/>
            <a:ext cx="1889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endCxn id="24" idx="1"/>
          </p:cNvCxnSpPr>
          <p:nvPr/>
        </p:nvCxnSpPr>
        <p:spPr>
          <a:xfrm>
            <a:off x="179388" y="5000625"/>
            <a:ext cx="2413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61" name="Прямая со стрелкой 45060"/>
          <p:cNvCxnSpPr>
            <a:stCxn id="17" idx="2"/>
          </p:cNvCxnSpPr>
          <p:nvPr/>
        </p:nvCxnSpPr>
        <p:spPr>
          <a:xfrm>
            <a:off x="2428875" y="2420938"/>
            <a:ext cx="0" cy="590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73" name="Прямая со стрелкой 45072"/>
          <p:cNvCxnSpPr/>
          <p:nvPr/>
        </p:nvCxnSpPr>
        <p:spPr>
          <a:xfrm>
            <a:off x="1193800" y="2781300"/>
            <a:ext cx="0" cy="161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81" name="Прямая соединительная линия 45080"/>
          <p:cNvCxnSpPr/>
          <p:nvPr/>
        </p:nvCxnSpPr>
        <p:spPr>
          <a:xfrm>
            <a:off x="2030413" y="2420938"/>
            <a:ext cx="0" cy="360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83" name="Прямая соединительная линия 45082"/>
          <p:cNvCxnSpPr/>
          <p:nvPr/>
        </p:nvCxnSpPr>
        <p:spPr>
          <a:xfrm flipH="1">
            <a:off x="1193800" y="2781300"/>
            <a:ext cx="8366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2700338" y="2420938"/>
            <a:ext cx="0" cy="441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H="1">
            <a:off x="2700338" y="2874963"/>
            <a:ext cx="12636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3963988" y="2874963"/>
            <a:ext cx="0" cy="1635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22" idx="3"/>
            <a:endCxn id="26" idx="1"/>
          </p:cNvCxnSpPr>
          <p:nvPr/>
        </p:nvCxnSpPr>
        <p:spPr>
          <a:xfrm>
            <a:off x="2030413" y="3786188"/>
            <a:ext cx="6080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233613" y="3792538"/>
            <a:ext cx="0" cy="736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2233613" y="4529138"/>
            <a:ext cx="1952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-26988"/>
            <a:ext cx="9091612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-26988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-26988"/>
            <a:ext cx="17463" cy="69024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-26988"/>
            <a:ext cx="0" cy="69326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27" name="Объект 4"/>
          <p:cNvGraphicFramePr>
            <a:graphicFrameLocks/>
          </p:cNvGraphicFramePr>
          <p:nvPr/>
        </p:nvGraphicFramePr>
        <p:xfrm>
          <a:off x="-447675" y="1003300"/>
          <a:ext cx="9502775" cy="340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r:id="rId5" imgW="9498391" imgH="3401863" progId="Excel.Chart.8">
                  <p:embed/>
                </p:oleObj>
              </mc:Choice>
              <mc:Fallback>
                <p:oleObj r:id="rId5" imgW="9498391" imgH="3401863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47675" y="1003300"/>
                        <a:ext cx="9502775" cy="340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403350" y="1597025"/>
            <a:ext cx="15700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19348 чел.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7950" y="1044575"/>
            <a:ext cx="9001125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Соотношение врач – медицинская сестра составляет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1:2,4;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167063" y="1893888"/>
            <a:ext cx="15716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19120 чел.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71575" y="71438"/>
            <a:ext cx="7937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Кадровое обеспечение</a:t>
            </a:r>
            <a:r>
              <a:rPr lang="en-US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регионе</a:t>
            </a:r>
          </a:p>
        </p:txBody>
      </p:sp>
      <p:graphicFrame>
        <p:nvGraphicFramePr>
          <p:cNvPr id="5132" name="Объект 3"/>
          <p:cNvGraphicFramePr>
            <a:graphicFrameLocks/>
          </p:cNvGraphicFramePr>
          <p:nvPr/>
        </p:nvGraphicFramePr>
        <p:xfrm>
          <a:off x="-439738" y="3860800"/>
          <a:ext cx="9488488" cy="355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" r:id="rId8" imgW="8742422" imgH="3779848" progId="Excel.Chart.8">
                  <p:embed/>
                </p:oleObj>
              </mc:Choice>
              <mc:Fallback>
                <p:oleObj r:id="rId8" imgW="8742422" imgH="3779848" progId="Excel.Chart.8">
                  <p:embed/>
                  <p:pic>
                    <p:nvPicPr>
                      <p:cNvPr id="0" name="Объект 3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39738" y="3860800"/>
                        <a:ext cx="9488488" cy="3557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403350" y="4827588"/>
            <a:ext cx="887413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102,1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475413" y="5337175"/>
            <a:ext cx="82550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96,1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146425" y="5005388"/>
            <a:ext cx="731838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99,4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724400" y="5237163"/>
            <a:ext cx="73025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96,9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96913" y="3819525"/>
            <a:ext cx="8351837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Обеспеченность на 10 тысяч населения</a:t>
            </a:r>
          </a:p>
          <a:p>
            <a:pPr algn="ctr"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средним медицинским персоналом</a:t>
            </a:r>
          </a:p>
        </p:txBody>
      </p:sp>
      <p:sp>
        <p:nvSpPr>
          <p:cNvPr id="5138" name="Прямоугольник 4"/>
          <p:cNvSpPr>
            <a:spLocks noChangeArrowheads="1"/>
          </p:cNvSpPr>
          <p:nvPr/>
        </p:nvSpPr>
        <p:spPr bwMode="auto">
          <a:xfrm>
            <a:off x="7219950" y="4551363"/>
            <a:ext cx="19431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000" b="1" i="1"/>
              <a:t>В 2017 году:</a:t>
            </a:r>
          </a:p>
          <a:p>
            <a:pPr algn="ctr" eaLnBrk="1" hangingPunct="1"/>
            <a:r>
              <a:rPr lang="ru-RU" altLang="ru-RU" sz="2000" b="1" i="1"/>
              <a:t>РФ  – 88,2 %; </a:t>
            </a:r>
          </a:p>
          <a:p>
            <a:pPr algn="ctr" eaLnBrk="1" hangingPunct="1"/>
            <a:r>
              <a:rPr lang="ru-RU" altLang="ru-RU" sz="2000" b="1" i="1"/>
              <a:t>СФО – 93,9 %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626350" y="2800350"/>
            <a:ext cx="14224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РФ – 1: 2,4;</a:t>
            </a:r>
          </a:p>
          <a:p>
            <a:pPr>
              <a:defRPr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СФО – 1: 2,6.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476875" y="1925638"/>
            <a:ext cx="157162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18961 чел.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088" name="Picture 2" descr="C:\Users\samsung\AppData\Local\Temp\DSCN172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0675" y="1771650"/>
            <a:ext cx="3273425" cy="2455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9" name="Picture 2" descr="C:\Users\samsung\Desktop\DSC0658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26150" y="4581525"/>
            <a:ext cx="2901950" cy="1933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0" name="Picture 3" descr="C:\Users\samsung\AppData\Local\Temp\УМК КПТД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0088" y="4581525"/>
            <a:ext cx="2592387" cy="1944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91" name="Picture 2" descr="C:\Documents and Settings\pol-107-ss\Рабочий стол\УМЦ БУЗОО Павлоградская ЦРБ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75" y="4581525"/>
            <a:ext cx="2998788" cy="1933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Diagram group"/>
          <p:cNvGrpSpPr/>
          <p:nvPr/>
        </p:nvGrpSpPr>
        <p:grpSpPr>
          <a:xfrm>
            <a:off x="-144749" y="1639490"/>
            <a:ext cx="5425056" cy="2714644"/>
            <a:chOff x="947260" y="142873"/>
            <a:chExt cx="5581255" cy="3942573"/>
          </a:xfrm>
          <a:solidFill>
            <a:schemeClr val="accent5">
              <a:lumMod val="20000"/>
              <a:lumOff val="80000"/>
            </a:schemeClr>
          </a:solidFill>
          <a:scene3d>
            <a:camera prst="perspectiveLeft" zoom="91000"/>
            <a:lightRig rig="threePt" dir="t">
              <a:rot lat="0" lon="0" rev="20640000"/>
            </a:lightRig>
          </a:scene3d>
        </p:grpSpPr>
        <p:grpSp>
          <p:nvGrpSpPr>
            <p:cNvPr id="15" name="Группа 45"/>
            <p:cNvGrpSpPr/>
            <p:nvPr/>
          </p:nvGrpSpPr>
          <p:grpSpPr>
            <a:xfrm>
              <a:off x="947260" y="142873"/>
              <a:ext cx="5581255" cy="3942573"/>
              <a:chOff x="947260" y="142873"/>
              <a:chExt cx="5581255" cy="3942573"/>
            </a:xfrm>
            <a:grpFill/>
          </p:grpSpPr>
          <p:sp>
            <p:nvSpPr>
              <p:cNvPr id="16" name="Скругленный прямоугольник 15"/>
              <p:cNvSpPr/>
              <p:nvPr/>
            </p:nvSpPr>
            <p:spPr>
              <a:xfrm>
                <a:off x="947260" y="142873"/>
                <a:ext cx="5581255" cy="3942573"/>
              </a:xfrm>
              <a:prstGeom prst="roundRect">
                <a:avLst/>
              </a:prstGeom>
              <a:grpFill/>
              <a:sp3d z="57200" extrusionH="600" contourW="3000" prstMaterial="plastic">
                <a:bevelT w="80600" h="18600" prst="relaxedInset"/>
                <a:bevelB w="80600" h="8600" prst="relaxedInset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7" name="Скругленный прямоугольник 4"/>
              <p:cNvSpPr/>
              <p:nvPr/>
            </p:nvSpPr>
            <p:spPr>
              <a:xfrm>
                <a:off x="1139721" y="335334"/>
                <a:ext cx="5196333" cy="3557651"/>
              </a:xfrm>
              <a:prstGeom prst="rect">
                <a:avLst/>
              </a:prstGeom>
              <a:grpFill/>
              <a:sp3d z="572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lIns="121920" tIns="121920" rIns="121920" bIns="121920" spcCol="127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8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41996" name="Прямоугольник 1"/>
          <p:cNvSpPr>
            <a:spLocks noChangeArrowheads="1"/>
          </p:cNvSpPr>
          <p:nvPr/>
        </p:nvSpPr>
        <p:spPr bwMode="auto">
          <a:xfrm>
            <a:off x="546100" y="2089150"/>
            <a:ext cx="446087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8000"/>
                </a:solidFill>
              </a:rPr>
              <a:t>В 17 медицинских  организациях</a:t>
            </a:r>
          </a:p>
          <a:p>
            <a:pPr algn="ctr" eaLnBrk="1" hangingPunct="1"/>
            <a:r>
              <a:rPr lang="ru-RU" altLang="ru-RU" sz="2800" b="1">
                <a:solidFill>
                  <a:srgbClr val="008000"/>
                </a:solidFill>
              </a:rPr>
              <a:t>г.Омска и Омской области организованы УМК</a:t>
            </a:r>
          </a:p>
        </p:txBody>
      </p:sp>
      <p:sp>
        <p:nvSpPr>
          <p:cNvPr id="46094" name="Прямоугольник 1"/>
          <p:cNvSpPr>
            <a:spLocks noChangeArrowheads="1"/>
          </p:cNvSpPr>
          <p:nvPr/>
        </p:nvSpPr>
        <p:spPr bwMode="auto">
          <a:xfrm>
            <a:off x="1501775" y="100013"/>
            <a:ext cx="7658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Научно-методический центр Ассоциации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12" name="Прямоугольник 2"/>
          <p:cNvSpPr>
            <a:spLocks noChangeArrowheads="1"/>
          </p:cNvSpPr>
          <p:nvPr/>
        </p:nvSpPr>
        <p:spPr bwMode="auto">
          <a:xfrm>
            <a:off x="179388" y="-26988"/>
            <a:ext cx="89471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Победители конкурсов профессионального мастерства Всероссийского уровня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9388" y="1290638"/>
          <a:ext cx="8785225" cy="5578475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894791"/>
                <a:gridCol w="2440341"/>
                <a:gridCol w="1870928"/>
                <a:gridCol w="1789583"/>
                <a:gridCol w="1789583"/>
              </a:tblGrid>
              <a:tr h="42670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Годы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Организаторы конкурса, название конкурса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Ф.И.О.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победителя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Победы в номинациях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Призовые места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681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2012 год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Российская ассоциация медицинских сестер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Союз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Педиатров России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«Лучшая детская медицинская сестра»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Попова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Евгения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Евгеньевна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Дружинина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Елена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Викторовна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Ежова Людмила Валентиновна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«Лучшая старшая медицинская сестра»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«Лучшая акушерка»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«Лучшая детская медицинская сестра»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3 место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место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 место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84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2013 год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Министерство здравоохранения РФ «Лучший специалист со средним медицинским и фармацевтическим образованием»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Союз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Педиатров России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«Лучшая медицинская сестра реанимационного отделения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»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Золотарева Светлана Анатольевна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Панькова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Ольга Дмитриевна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Коллектив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акушерок и медицинских сестер БУЗОО «ОКБ»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Долгополова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Наталья Анатольевна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«Лучшая медицинская сестра»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«Лучшая медицинская организация»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«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Лучшая детская медицинская сестра»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3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место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3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место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1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место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1 место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011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2014 год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Министерство здравоохранения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РФ «Лучший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специалист со средним медицинским и фармацевтическим образованием»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Бучко Ольга Александровна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«Лучшая старшая медицинская сестра»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2 место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6" name="Прямоугольник 2"/>
          <p:cNvSpPr>
            <a:spLocks noChangeArrowheads="1"/>
          </p:cNvSpPr>
          <p:nvPr/>
        </p:nvSpPr>
        <p:spPr bwMode="auto">
          <a:xfrm>
            <a:off x="17463" y="-26988"/>
            <a:ext cx="91090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 конкурсов профессионального мастерства Всероссийского уровня вошли в десятку лучших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46075" y="1628775"/>
          <a:ext cx="8451850" cy="4632325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1081051"/>
                <a:gridCol w="2235767"/>
                <a:gridCol w="2972931"/>
                <a:gridCol w="2162101"/>
              </a:tblGrid>
              <a:tr h="73142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Годы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Организаторы конкурса, название конкурса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Ф.И.О.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Участника конкурса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Номинация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/>
                </a:tc>
              </a:tr>
              <a:tr h="170664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2014 год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Министерство здравоохранения РФ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«Лучший специалист со средним медицинским и фармацевтическим образованием»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Невойт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Ирина Ивановна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Шевченко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Галина Афанасьевна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effectLst/>
                        </a:rPr>
                        <a:t>Ромазанова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Наиля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</a:rPr>
                        <a:t>Фаритовна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Лучшая акушерка»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Верность профессии»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«Лучшая медицинская сестра»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/>
                </a:tc>
              </a:tr>
              <a:tr h="219425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2015 год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Министерство здравоохранения РФ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«Лучший специалист со средним медицинским и фармацевтическим образованием»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</a:rPr>
                        <a:t>Нопина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Ольга Егоровна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</a:rPr>
                        <a:t>Юркова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 Юлия Владимировна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Воронкова Татьяна Анатольевна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</a:rPr>
                        <a:t>Куандыкова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 Светлана Федоровна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«Верность профессии»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Лучшая медицинская сестра»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«Лучшая старшая медицинская сестра»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«Лучший фармацевт»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055" marR="16055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-26988"/>
            <a:ext cx="9091612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-26988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-26988"/>
            <a:ext cx="17463" cy="69024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-26988"/>
            <a:ext cx="0" cy="69326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63" name="Прямоугольник 3"/>
          <p:cNvSpPr>
            <a:spLocks noChangeArrowheads="1"/>
          </p:cNvSpPr>
          <p:nvPr/>
        </p:nvSpPr>
        <p:spPr bwMode="auto">
          <a:xfrm>
            <a:off x="149225" y="3194050"/>
            <a:ext cx="233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000" b="1" i="1"/>
              <a:t>Конференция «День главной медицинской сестры»</a:t>
            </a:r>
          </a:p>
        </p:txBody>
      </p:sp>
      <p:sp>
        <p:nvSpPr>
          <p:cNvPr id="45064" name="Прямоугольник 12"/>
          <p:cNvSpPr>
            <a:spLocks noChangeArrowheads="1"/>
          </p:cNvSpPr>
          <p:nvPr/>
        </p:nvSpPr>
        <p:spPr bwMode="auto">
          <a:xfrm>
            <a:off x="3025775" y="3040063"/>
            <a:ext cx="29543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000" b="1" i="1"/>
              <a:t>Семинар</a:t>
            </a:r>
            <a:r>
              <a:rPr lang="ru-RU" altLang="ru-RU" sz="1000"/>
              <a:t> </a:t>
            </a:r>
            <a:r>
              <a:rPr lang="ru-RU" altLang="ru-RU" sz="1000" b="1" i="1"/>
              <a:t>"Актуальные вопросы в работе сестринского персонала с эндоскопическим оборудованием"</a:t>
            </a:r>
            <a:endParaRPr lang="ru-RU" altLang="ru-RU" sz="1000"/>
          </a:p>
        </p:txBody>
      </p:sp>
      <p:pic>
        <p:nvPicPr>
          <p:cNvPr id="45065" name="Picture 2" descr="\\192.168.1.18\информация для мед. сотрудников\Обмен\3. Поликлиника\Золотаревой\для презентации\региональный семинар по эндоскопии\IMG_203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5925" y="1343025"/>
            <a:ext cx="3214688" cy="1684338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6" name="Picture 3" descr="\\192.168.1.18\информация для мед. сотрудников\Обмен\3. Поликлиника\Золотаревой\для презентации\день главной медсестры\IMG_266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225" y="1354138"/>
            <a:ext cx="2678113" cy="1673225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67" name="Прямоугольник 16"/>
          <p:cNvSpPr>
            <a:spLocks noChangeArrowheads="1"/>
          </p:cNvSpPr>
          <p:nvPr/>
        </p:nvSpPr>
        <p:spPr bwMode="auto">
          <a:xfrm>
            <a:off x="131763" y="5930900"/>
            <a:ext cx="3719512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000" b="1" i="1"/>
              <a:t>11 межрегиональная научно-практическая конференция «Актуальные проблемы хирургии», посвященная 90-летию со дня рождения известного хирурга, академика Российской Академии медицинских наук - Леонида Васильевича Полуэктова</a:t>
            </a:r>
            <a:endParaRPr lang="ru-RU" altLang="ru-RU" sz="1000" i="1"/>
          </a:p>
        </p:txBody>
      </p:sp>
      <p:pic>
        <p:nvPicPr>
          <p:cNvPr id="45068" name="Picture 3" descr="D:\текущ работа1\главная медсестра\работа гл.мс на 2017г\фото\18.05.-фото\IMG_477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" y="4005263"/>
            <a:ext cx="3484563" cy="1638300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69" name="Прямоугольник 9"/>
          <p:cNvSpPr>
            <a:spLocks noChangeArrowheads="1"/>
          </p:cNvSpPr>
          <p:nvPr/>
        </p:nvSpPr>
        <p:spPr bwMode="auto">
          <a:xfrm>
            <a:off x="6494463" y="6048375"/>
            <a:ext cx="2524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200" b="1" i="1"/>
              <a:t>«Актуальные вопросы в педиатрии»</a:t>
            </a:r>
            <a:endParaRPr lang="ru-RU" altLang="ru-RU" sz="1200"/>
          </a:p>
        </p:txBody>
      </p:sp>
      <p:pic>
        <p:nvPicPr>
          <p:cNvPr id="45070" name="Picture 2" descr="D:\Desktop\годовой отчет гл мс 2017г\фото-службы\фото по службе 2017 год\фото конференция 17.04. 2017г\№21 Дискуссия Радионова Т.А.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0938" y="1308100"/>
            <a:ext cx="2787650" cy="1719263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71" name="Прямоугольник 12"/>
          <p:cNvSpPr>
            <a:spLocks noChangeArrowheads="1"/>
          </p:cNvSpPr>
          <p:nvPr/>
        </p:nvSpPr>
        <p:spPr bwMode="auto">
          <a:xfrm>
            <a:off x="6240463" y="3046413"/>
            <a:ext cx="28686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200" b="1" i="1"/>
              <a:t>«Лидерство и инновации в анестезиологии и реаниматологии»</a:t>
            </a:r>
            <a:endParaRPr lang="ru-RU" altLang="ru-RU" sz="1200"/>
          </a:p>
        </p:txBody>
      </p:sp>
      <p:pic>
        <p:nvPicPr>
          <p:cNvPr id="45072" name="Picture 3" descr="D:\Desktop\registraciya-uchastnikov-45-prev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4463" y="4005263"/>
            <a:ext cx="2455862" cy="1638300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73" name="Прямоугольник 14"/>
          <p:cNvSpPr>
            <a:spLocks noChangeArrowheads="1"/>
          </p:cNvSpPr>
          <p:nvPr/>
        </p:nvSpPr>
        <p:spPr bwMode="auto">
          <a:xfrm>
            <a:off x="3903663" y="5910263"/>
            <a:ext cx="23272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200" b="1" i="1"/>
              <a:t>«Не вынашивание беременности: социальная проблема, медицинские решения»</a:t>
            </a:r>
            <a:endParaRPr lang="ru-RU" altLang="ru-RU" sz="1200"/>
          </a:p>
        </p:txBody>
      </p:sp>
      <p:pic>
        <p:nvPicPr>
          <p:cNvPr id="45074" name="Picture 2" descr="D:\Desktop\vruchenie-sertifikatov-uchastnikam-konferencii-prev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1913" y="4005263"/>
            <a:ext cx="2444750" cy="1630362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66675" y="-26988"/>
            <a:ext cx="9042400" cy="6921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мероприятиях регионального уровня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-26988"/>
            <a:ext cx="9091612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-26988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-26988"/>
            <a:ext cx="17463" cy="69024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 flipV="1">
            <a:off x="9109075" y="-26988"/>
            <a:ext cx="34925" cy="69326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66675" y="-26988"/>
            <a:ext cx="9042400" cy="6921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мероприятиях Всероссийского уровня </a:t>
            </a:r>
          </a:p>
        </p:txBody>
      </p:sp>
      <p:pic>
        <p:nvPicPr>
          <p:cNvPr id="32783" name="Picture 9" descr="C:\Users\samsung\Desktop\vserossiyskiy-kongress-liderstvo-i-innovacii-put-k-novym-dostizheniyam-41-pre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3768725"/>
            <a:ext cx="3013075" cy="2008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4" name="Picture 10" descr="C:\Users\samsung\Desktop\vserossiyskiy-kongress-liderstvo-i-innovacii-put-k-novym-dostizheniyam-77-pre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9813" y="3784600"/>
            <a:ext cx="2989262" cy="1992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 descr="D:\Desktop\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25" y="1227138"/>
            <a:ext cx="3059113" cy="2039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7" descr="D:\Desktop\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87675" y="1227138"/>
            <a:ext cx="3059113" cy="2039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D:\Desktop\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48375" y="1227138"/>
            <a:ext cx="3060700" cy="2039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93" name="Прямоугольник 22"/>
          <p:cNvSpPr>
            <a:spLocks noChangeArrowheads="1"/>
          </p:cNvSpPr>
          <p:nvPr/>
        </p:nvSpPr>
        <p:spPr bwMode="auto">
          <a:xfrm>
            <a:off x="66675" y="6176963"/>
            <a:ext cx="900430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400"/>
              <a:t>Всероссийский конгресс «Лидерство и инновации – путь к новым достижениям», посвященный 25-летию РАМС</a:t>
            </a:r>
          </a:p>
        </p:txBody>
      </p:sp>
      <p:pic>
        <p:nvPicPr>
          <p:cNvPr id="24" name="Picture 9" descr="D:\Desktop\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675" y="3776663"/>
            <a:ext cx="3001963" cy="2000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-26988"/>
            <a:ext cx="9091612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-26988"/>
            <a:ext cx="910907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7463" y="-26988"/>
            <a:ext cx="0" cy="69024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 flipV="1">
            <a:off x="9109075" y="-26988"/>
            <a:ext cx="34925" cy="69326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-252413" y="-26988"/>
            <a:ext cx="9361488" cy="6477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мероприятиях Международного уровня</a:t>
            </a:r>
          </a:p>
        </p:txBody>
      </p:sp>
      <p:pic>
        <p:nvPicPr>
          <p:cNvPr id="34825" name="Picture 6" descr="C:\Users\samsung\Desktop\molodye-specialisty-2-pre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196975"/>
            <a:ext cx="3744912" cy="2497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Picture 7" descr="C:\Users\samsung\Desktop\mezhdunarodnyy-den-akusherki-2-pre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89500" y="1223963"/>
            <a:ext cx="3498850" cy="2333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7" name="Picture 8" descr="D:\Desktop\mezhdunarodnyy-den-medicinskoy-sestry-35-prev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3763963"/>
            <a:ext cx="3744912" cy="2495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8" name="Picture 4" descr="D:\Рабочий стол\рабочая\конференция ЦПК 26 10 18 г\СЕСТРИНСКИЕ КОНФЕРЕНЦИИ\День опер. медсестры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89500" y="3716338"/>
            <a:ext cx="3498850" cy="2554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6" name="TextBox 9"/>
          <p:cNvSpPr txBox="1">
            <a:spLocks noChangeArrowheads="1"/>
          </p:cNvSpPr>
          <p:nvPr/>
        </p:nvSpPr>
        <p:spPr bwMode="auto">
          <a:xfrm>
            <a:off x="179388" y="6237288"/>
            <a:ext cx="90058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/>
              <a:t>Общебольничные сестринские конференции посвященные Международным дням: медицинской сестры; акушерки; операционной медицинской сестры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-26988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-26988"/>
            <a:ext cx="17463" cy="69024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-26988"/>
            <a:ext cx="0" cy="69326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5" name="Прямоугольник 8"/>
          <p:cNvSpPr>
            <a:spLocks noChangeArrowheads="1"/>
          </p:cNvSpPr>
          <p:nvPr/>
        </p:nvSpPr>
        <p:spPr bwMode="auto">
          <a:xfrm>
            <a:off x="230188" y="1111250"/>
            <a:ext cx="8640762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/>
              <a:t>«Вместе против рака молочной железы»</a:t>
            </a:r>
          </a:p>
          <a:p>
            <a:pPr eaLnBrk="1" hangingPunct="1"/>
            <a:r>
              <a:rPr lang="ru-RU" altLang="ru-RU" sz="2000"/>
              <a:t>«Чужих детей не бывает»</a:t>
            </a:r>
          </a:p>
          <a:p>
            <a:pPr eaLnBrk="1" hangingPunct="1"/>
            <a:r>
              <a:rPr lang="ru-RU" altLang="ru-RU" sz="2000"/>
              <a:t>«Всемирная неделя грудного вскармливания»</a:t>
            </a:r>
          </a:p>
          <a:p>
            <a:pPr eaLnBrk="1" hangingPunct="1"/>
            <a:r>
              <a:rPr lang="ru-RU" altLang="ru-RU" sz="2000"/>
              <a:t>«Остановим туберкулез»</a:t>
            </a:r>
          </a:p>
          <a:p>
            <a:pPr eaLnBrk="1" hangingPunct="1"/>
            <a:r>
              <a:rPr lang="ru-RU" altLang="ru-RU" sz="2000"/>
              <a:t>«Всемирный день психического здоровья» </a:t>
            </a:r>
          </a:p>
          <a:p>
            <a:pPr eaLnBrk="1" hangingPunct="1"/>
            <a:r>
              <a:rPr lang="ru-RU" altLang="ru-RU" sz="2000"/>
              <a:t>«Всемирный день борьбы со СПИДом»</a:t>
            </a:r>
          </a:p>
          <a:p>
            <a:pPr eaLnBrk="1" hangingPunct="1"/>
            <a:r>
              <a:rPr lang="ru-RU" altLang="ru-RU" sz="2000"/>
              <a:t>«Подари мне жизнь»</a:t>
            </a:r>
          </a:p>
          <a:p>
            <a:pPr eaLnBrk="1" hangingPunct="1"/>
            <a:r>
              <a:rPr lang="ru-RU" altLang="ru-RU" sz="2000"/>
              <a:t>«Всемирный день здоровья» </a:t>
            </a:r>
          </a:p>
          <a:p>
            <a:pPr eaLnBrk="1" hangingPunct="1"/>
            <a:r>
              <a:rPr lang="ru-RU" altLang="ru-RU" sz="2000"/>
              <a:t>«Всемирный день борьбы без табачного дыма»</a:t>
            </a:r>
          </a:p>
          <a:p>
            <a:pPr eaLnBrk="1" hangingPunct="1"/>
            <a:r>
              <a:rPr lang="ru-RU" altLang="ru-RU" sz="2000"/>
              <a:t>«Международный день донора»</a:t>
            </a:r>
          </a:p>
          <a:p>
            <a:pPr eaLnBrk="1" hangingPunct="1"/>
            <a:r>
              <a:rPr lang="ru-RU" altLang="ru-RU" sz="2000"/>
              <a:t>«Международный день борьбы с инсультом»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0188" y="39688"/>
            <a:ext cx="88550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Проведение акций к Всемирным дням</a:t>
            </a:r>
          </a:p>
        </p:txBody>
      </p:sp>
      <p:pic>
        <p:nvPicPr>
          <p:cNvPr id="35850" name="Picture 2" descr="D:\Desktop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4884738"/>
            <a:ext cx="285750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1" name="Picture 3" descr="D:\Desktop\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950" y="4884738"/>
            <a:ext cx="285750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2" name="Picture 2" descr="D:\Desktop\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4884738"/>
            <a:ext cx="285750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161" name="Рисунок 9" descr="D:\текущ работа1\главная медсестра\работа на 2018 год\общебольнич.конференции\23.01.2018г\колледж\конкурс-Ворлд Скилс\IMG_20170301_120130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3" y="1449388"/>
            <a:ext cx="4497387" cy="3059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7950" y="111125"/>
            <a:ext cx="8977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Достижения младшего медицинского персонала</a:t>
            </a:r>
            <a:endParaRPr lang="ru-RU" sz="32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63" name="Рисунок 14" descr="D:\текущ работа1\день главной сестры\2018год\конкурс-Ворлд Скилс\IMGA0003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72025" y="1449388"/>
            <a:ext cx="4217988" cy="3059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62" name="Прямоугольник 15"/>
          <p:cNvSpPr>
            <a:spLocks noChangeArrowheads="1"/>
          </p:cNvSpPr>
          <p:nvPr/>
        </p:nvSpPr>
        <p:spPr bwMode="auto">
          <a:xfrm>
            <a:off x="323850" y="4819650"/>
            <a:ext cx="85693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1600" i="1"/>
              <a:t>В рамках I Регионального чемпионата «Молодые профессионалы» (WorldSkillsRussia) золотой  призер- Франц Наталья (2017г); победитель по СФО - Челпанова Татьяна (2018г) по компетенции «Медицинский и социальный уход» </a:t>
            </a:r>
            <a:endParaRPr lang="ru-RU" altLang="ru-RU" sz="1600"/>
          </a:p>
          <a:p>
            <a:pPr algn="ctr" eaLnBrk="1" hangingPunct="1"/>
            <a:endParaRPr lang="ru-RU" altLang="ru-RU" sz="160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Штриховая стрелка вправо 22"/>
          <p:cNvSpPr/>
          <p:nvPr/>
        </p:nvSpPr>
        <p:spPr>
          <a:xfrm flipH="1" flipV="1">
            <a:off x="-20638" y="4365625"/>
            <a:ext cx="8929688" cy="2493963"/>
          </a:xfrm>
          <a:prstGeom prst="strip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Штриховая стрелка вправо 21"/>
          <p:cNvSpPr/>
          <p:nvPr/>
        </p:nvSpPr>
        <p:spPr>
          <a:xfrm flipH="1" flipV="1">
            <a:off x="107950" y="1020763"/>
            <a:ext cx="8928100" cy="2078037"/>
          </a:xfrm>
          <a:prstGeom prst="strip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0180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5" name="Прямоугольник 1"/>
          <p:cNvSpPr>
            <a:spLocks noChangeArrowheads="1"/>
          </p:cNvSpPr>
          <p:nvPr/>
        </p:nvSpPr>
        <p:spPr bwMode="auto">
          <a:xfrm>
            <a:off x="107950" y="-26988"/>
            <a:ext cx="9043988" cy="120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i="1"/>
              <a:t>Министерство здравоохранения Омской области, образовательные  медицинские учреждения, </a:t>
            </a:r>
          </a:p>
          <a:p>
            <a:pPr eaLnBrk="1" hangingPunct="1"/>
            <a:r>
              <a:rPr lang="ru-RU" altLang="ru-RU" sz="2400" i="1"/>
              <a:t>Омская профессиональная сестринская ассоциация, </a:t>
            </a:r>
            <a:endParaRPr lang="ru-RU" altLang="ru-RU" sz="2400"/>
          </a:p>
        </p:txBody>
      </p:sp>
      <p:pic>
        <p:nvPicPr>
          <p:cNvPr id="12" name="Picture 4" descr="D:\Desktop\годовой отчет гл мс 2017г\фото-службы\Фото мероприятия 2017\Мастер - класс 15.11.2017\IMG_489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1500" y="3098800"/>
            <a:ext cx="1687513" cy="1266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\\192.168.1.18\информация для мед. сотрудников\Обмен\3. Поликлиника\Золотаревой\фото комитета\учеба преподавател\мастер класс от 07.12\Изображение 022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08850" y="3106738"/>
            <a:ext cx="1827213" cy="1258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0" name="Picture 3" descr="D:\Мои документы\СЕКТОР ПО СЕСТРИНСКОЙ ПРАКТИКИ\СЛУЖБА\анестезиол фото службы\фото анестез Служба\Семинар фельдшера\Изображение 114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838" y="3098800"/>
            <a:ext cx="1901825" cy="1266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2" name="Picture 2" descr="U:\Обмен\для Моисеевой\мероприятия 2015 акушерская служба\11.12.2015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3098800"/>
            <a:ext cx="1900237" cy="1266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3"/>
          <p:cNvSpPr>
            <a:spLocks noChangeArrowheads="1"/>
          </p:cNvSpPr>
          <p:nvPr/>
        </p:nvSpPr>
        <p:spPr bwMode="auto">
          <a:xfrm>
            <a:off x="390525" y="4941888"/>
            <a:ext cx="8875713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i="1"/>
              <a:t>разработать и внедрить в практическую деятельность методические рекомендации по различным специальностям, сформировать социальное партнерство и единое информационное пространство, достичь заметных перемен в сестринском деле в Омском регионе</a:t>
            </a:r>
            <a:endParaRPr lang="ru-RU" altLang="ru-RU" sz="2000"/>
          </a:p>
        </p:txBody>
      </p:sp>
      <p:pic>
        <p:nvPicPr>
          <p:cNvPr id="50195" name="Picture 2" descr="D:\Desktop\P105043555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63" y="3098800"/>
            <a:ext cx="1898650" cy="1266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296863" y="1628775"/>
            <a:ext cx="89836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i="1"/>
              <a:t>сформировать и обеспечить в регионе   систему непрерывного профессионального образования и качественное оказание сестринских услуг</a:t>
            </a:r>
            <a:endParaRPr lang="ru-RU" altLang="ru-RU" sz="2000"/>
          </a:p>
        </p:txBody>
      </p:sp>
      <p:sp>
        <p:nvSpPr>
          <p:cNvPr id="3" name="TextBox 2"/>
          <p:cNvSpPr txBox="1"/>
          <p:nvPr/>
        </p:nvSpPr>
        <p:spPr>
          <a:xfrm>
            <a:off x="5641975" y="1203325"/>
            <a:ext cx="3217863" cy="3683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Совместная работа позволила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538413" y="0"/>
            <a:ext cx="6634162" cy="1446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Уважаемые коллеги!</a:t>
            </a:r>
          </a:p>
          <a:p>
            <a:pPr algn="ctr">
              <a:defRPr/>
            </a:pP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С юбилеем!</a:t>
            </a:r>
          </a:p>
        </p:txBody>
      </p:sp>
      <p:pic>
        <p:nvPicPr>
          <p:cNvPr id="51208" name="Picture 3" descr="C:\Documents and Settings\pol-107-ss\Рабочий стол\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675" y="1630363"/>
            <a:ext cx="5832475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ÐÐ»Ð°Ð²Ð½Ð°Ñ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01431"/>
            <a:ext cx="2189692" cy="21547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Sveta\Desktop\2185392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4925" y="1965325"/>
            <a:ext cx="3406775" cy="106203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33492" y="2096492"/>
            <a:ext cx="1135184" cy="799899"/>
          </a:xfrm>
          <a:prstGeom prst="rect">
            <a:avLst/>
          </a:prstGeom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sz="4400" dirty="0">
                <a:solidFill>
                  <a:srgbClr val="C00000"/>
                </a:solidFill>
                <a:latin typeface="+mn-lt"/>
              </a:rPr>
              <a:t>3</a:t>
            </a:r>
            <a:r>
              <a:rPr lang="en-US" sz="4400" b="1" dirty="0">
                <a:solidFill>
                  <a:srgbClr val="C00000"/>
                </a:solidFill>
                <a:latin typeface="+mn-lt"/>
              </a:rPr>
              <a:t>0</a:t>
            </a:r>
            <a:endParaRPr lang="ru-RU" sz="4400" b="1" dirty="0">
              <a:solidFill>
                <a:srgbClr val="C00000"/>
              </a:solidFill>
              <a:latin typeface="+mn-lt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-26988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-26988"/>
            <a:ext cx="17463" cy="69024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-26988"/>
            <a:ext cx="17463" cy="69326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51" name="Объект 4"/>
          <p:cNvGraphicFramePr>
            <a:graphicFrameLocks/>
          </p:cNvGraphicFramePr>
          <p:nvPr/>
        </p:nvGraphicFramePr>
        <p:xfrm>
          <a:off x="71438" y="1217613"/>
          <a:ext cx="9253537" cy="340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r:id="rId5" imgW="9254530" imgH="3401863" progId="Excel.Chart.8">
                  <p:embed/>
                </p:oleObj>
              </mc:Choice>
              <mc:Fallback>
                <p:oleObj r:id="rId5" imgW="9254530" imgH="3401863" progId="Excel.Chart.8">
                  <p:embed/>
                  <p:pic>
                    <p:nvPicPr>
                      <p:cNvPr id="0" name="Объект 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8" y="1217613"/>
                        <a:ext cx="9253537" cy="340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7463" y="-26988"/>
            <a:ext cx="9074150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Укомплектованность учреждений здравоохранения </a:t>
            </a:r>
          </a:p>
          <a:p>
            <a:pPr algn="r">
              <a:defRPr/>
            </a:pP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Омской области сестринскими кадрами</a:t>
            </a:r>
          </a:p>
        </p:txBody>
      </p:sp>
      <p:sp>
        <p:nvSpPr>
          <p:cNvPr id="6153" name="Прямоугольник 2"/>
          <p:cNvSpPr>
            <a:spLocks noChangeArrowheads="1"/>
          </p:cNvSpPr>
          <p:nvPr/>
        </p:nvSpPr>
        <p:spPr bwMode="auto">
          <a:xfrm>
            <a:off x="1058863" y="4694238"/>
            <a:ext cx="7289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007E39"/>
                </a:solidFill>
              </a:rPr>
              <a:t>2016 год:  РФ – 72,5%;  СФО – 70,3%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492500" y="1897063"/>
            <a:ext cx="95567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81,9%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286000" y="2451100"/>
            <a:ext cx="10239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77,5 %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891338" y="2046288"/>
            <a:ext cx="1023937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79,2 %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410200" y="2000250"/>
            <a:ext cx="7207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80%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90600" y="5519738"/>
            <a:ext cx="7424738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Коэффициент совместительства 1,2  </a:t>
            </a:r>
          </a:p>
          <a:p>
            <a:pPr>
              <a:defRPr/>
            </a:pPr>
            <a:r>
              <a:rPr lang="ru-RU" sz="2400" b="1" i="1" dirty="0"/>
              <a:t>(2016г.- 1,2; 2015г.-1,2;2014 г.-1,2).</a:t>
            </a:r>
            <a:endParaRPr lang="ru-RU" sz="2400" b="1" dirty="0"/>
          </a:p>
          <a:p>
            <a:pPr>
              <a:defRPr/>
            </a:pP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625"/>
            <a:ext cx="9163050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175" name="Объект 2"/>
          <p:cNvGraphicFramePr>
            <a:graphicFrameLocks/>
          </p:cNvGraphicFramePr>
          <p:nvPr/>
        </p:nvGraphicFramePr>
        <p:xfrm>
          <a:off x="-539750" y="1563688"/>
          <a:ext cx="5268913" cy="369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4" r:id="rId5" imgW="5267401" imgH="3694496" progId="Excel.Chart.8">
                  <p:embed/>
                </p:oleObj>
              </mc:Choice>
              <mc:Fallback>
                <p:oleObj r:id="rId5" imgW="5267401" imgH="3694496" progId="Excel.Chart.8">
                  <p:embed/>
                  <p:pic>
                    <p:nvPicPr>
                      <p:cNvPr id="0" name="Объект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39750" y="1563688"/>
                        <a:ext cx="5268913" cy="3698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Прямоугольник 3"/>
          <p:cNvSpPr>
            <a:spLocks noChangeArrowheads="1"/>
          </p:cNvSpPr>
          <p:nvPr/>
        </p:nvSpPr>
        <p:spPr bwMode="auto">
          <a:xfrm>
            <a:off x="2179638" y="-26988"/>
            <a:ext cx="69135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специалистов со средним медицинским образованием</a:t>
            </a:r>
          </a:p>
        </p:txBody>
      </p:sp>
      <p:graphicFrame>
        <p:nvGraphicFramePr>
          <p:cNvPr id="7177" name="Объект 10"/>
          <p:cNvGraphicFramePr>
            <a:graphicFrameLocks/>
          </p:cNvGraphicFramePr>
          <p:nvPr/>
        </p:nvGraphicFramePr>
        <p:xfrm>
          <a:off x="4213225" y="1651000"/>
          <a:ext cx="5543550" cy="226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5" r:id="rId8" imgW="5547841" imgH="2261812" progId="Excel.Chart.8">
                  <p:embed/>
                </p:oleObj>
              </mc:Choice>
              <mc:Fallback>
                <p:oleObj r:id="rId8" imgW="5547841" imgH="2261812" progId="Excel.Chart.8">
                  <p:embed/>
                  <p:pic>
                    <p:nvPicPr>
                      <p:cNvPr id="0" name="Объект 10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3225" y="1651000"/>
                        <a:ext cx="5543550" cy="2262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368300" y="3935413"/>
          <a:ext cx="8553450" cy="269240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87242"/>
                <a:gridCol w="780322"/>
                <a:gridCol w="3865999"/>
                <a:gridCol w="719968"/>
                <a:gridCol w="1799919"/>
              </a:tblGrid>
              <a:tr h="44160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2016 год</a:t>
                      </a:r>
                    </a:p>
                  </a:txBody>
                  <a:tcPr marL="91430" marR="91430" marT="45729" marB="45729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44" marR="91444" marT="45726" marB="45726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        2017 год</a:t>
                      </a:r>
                      <a:endParaRPr lang="ru-RU" sz="1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9625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14470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Медицинские сестры</a:t>
                      </a: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13263</a:t>
                      </a:r>
                      <a:endParaRPr lang="ru-RU" sz="2000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</a:tr>
              <a:tr h="37090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2048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Фельдшера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1978</a:t>
                      </a:r>
                      <a:endParaRPr lang="ru-RU" sz="1800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</a:tr>
              <a:tr h="37090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765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Акушеры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963</a:t>
                      </a:r>
                      <a:endParaRPr lang="ru-RU" sz="1800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</a:tr>
              <a:tr h="37090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1529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Специалисты лабораторной службы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1561</a:t>
                      </a:r>
                      <a:endParaRPr lang="ru-RU" sz="1800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</a:tr>
              <a:tr h="37090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105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Организаторы сестринского дела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121</a:t>
                      </a:r>
                      <a:endParaRPr lang="ru-RU" sz="1800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</a:tr>
              <a:tr h="370909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Всего  - </a:t>
                      </a:r>
                      <a:r>
                        <a:rPr lang="ru-RU" sz="1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18917</a:t>
                      </a:r>
                      <a:endParaRPr lang="ru-RU" sz="1800" b="1" i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i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44" marR="91444" marT="45726" marB="45726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Всего  - </a:t>
                      </a:r>
                      <a:r>
                        <a:rPr lang="ru-RU" sz="1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18961</a:t>
                      </a:r>
                      <a:endParaRPr lang="ru-RU" sz="1800" i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30" marR="91430" marT="45729" marB="45729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i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1444" marR="91444" marT="45726" marB="45726"/>
                </a:tc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814388" y="1258888"/>
            <a:ext cx="103663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 год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126163" y="1198563"/>
            <a:ext cx="103822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2017 год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6988"/>
            <a:ext cx="9145588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-26988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-26988"/>
            <a:ext cx="17463" cy="69024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 flipV="1">
            <a:off x="9126538" y="-26988"/>
            <a:ext cx="17462" cy="69326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199" name="Объект 3"/>
          <p:cNvGraphicFramePr>
            <a:graphicFrameLocks/>
          </p:cNvGraphicFramePr>
          <p:nvPr/>
        </p:nvGraphicFramePr>
        <p:xfrm>
          <a:off x="100013" y="525463"/>
          <a:ext cx="8931275" cy="366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2" r:id="rId5" imgW="8931414" imgH="3664014" progId="Excel.Chart.8">
                  <p:embed/>
                </p:oleObj>
              </mc:Choice>
              <mc:Fallback>
                <p:oleObj r:id="rId5" imgW="8931414" imgH="3664014" progId="Excel.Chart.8">
                  <p:embed/>
                  <p:pic>
                    <p:nvPicPr>
                      <p:cNvPr id="0" name="Объект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3" y="525463"/>
                        <a:ext cx="8931275" cy="366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16013" y="47625"/>
            <a:ext cx="7993062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Организаторы сестринского дела</a:t>
            </a:r>
          </a:p>
        </p:txBody>
      </p:sp>
      <p:sp>
        <p:nvSpPr>
          <p:cNvPr id="8201" name="TextBox 2"/>
          <p:cNvSpPr txBox="1">
            <a:spLocks noChangeArrowheads="1"/>
          </p:cNvSpPr>
          <p:nvPr/>
        </p:nvSpPr>
        <p:spPr bwMode="auto">
          <a:xfrm>
            <a:off x="785813" y="1844675"/>
            <a:ext cx="1223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i="1"/>
              <a:t>11 чел.</a:t>
            </a:r>
          </a:p>
        </p:txBody>
      </p:sp>
      <p:sp>
        <p:nvSpPr>
          <p:cNvPr id="8202" name="TextBox 11"/>
          <p:cNvSpPr txBox="1">
            <a:spLocks noChangeArrowheads="1"/>
          </p:cNvSpPr>
          <p:nvPr/>
        </p:nvSpPr>
        <p:spPr bwMode="auto">
          <a:xfrm>
            <a:off x="971550" y="1312863"/>
            <a:ext cx="1223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b="1" i="1"/>
              <a:t>23 чел.</a:t>
            </a:r>
          </a:p>
        </p:txBody>
      </p:sp>
      <p:sp>
        <p:nvSpPr>
          <p:cNvPr id="8203" name="Прямоугольник 3"/>
          <p:cNvSpPr>
            <a:spLocks noChangeArrowheads="1"/>
          </p:cNvSpPr>
          <p:nvPr/>
        </p:nvSpPr>
        <p:spPr bwMode="auto">
          <a:xfrm>
            <a:off x="179388" y="5657850"/>
            <a:ext cx="87725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400" i="1"/>
              <a:t>Сестринский персонал:</a:t>
            </a:r>
          </a:p>
          <a:p>
            <a:pPr eaLnBrk="1" hangingPunct="1"/>
            <a:r>
              <a:rPr lang="ru-RU" altLang="ru-RU" sz="2400" i="1"/>
              <a:t>- 65 специалистов высшее сестринское образование;</a:t>
            </a:r>
          </a:p>
          <a:p>
            <a:pPr eaLnBrk="1" hangingPunct="1"/>
            <a:r>
              <a:rPr lang="ru-RU" altLang="ru-RU" sz="2400" i="1"/>
              <a:t>- 877 специалистов повышенный уровень образования.</a:t>
            </a:r>
            <a:endParaRPr lang="ru-RU" altLang="ru-RU" sz="2400"/>
          </a:p>
        </p:txBody>
      </p:sp>
      <p:pic>
        <p:nvPicPr>
          <p:cNvPr id="8204" name="Picture 2" descr="D:\текущ работа1\главная медсестра\работа гл.мс на 2017г\фото\6.04.2017\IMG_0174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938" y="1108075"/>
            <a:ext cx="4752975" cy="2330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05" name="Группа 16"/>
          <p:cNvGrpSpPr>
            <a:grpSpLocks/>
          </p:cNvGrpSpPr>
          <p:nvPr/>
        </p:nvGrpSpPr>
        <p:grpSpPr bwMode="auto">
          <a:xfrm>
            <a:off x="395288" y="4427538"/>
            <a:ext cx="8353425" cy="1230312"/>
            <a:chOff x="411914" y="31867"/>
            <a:chExt cx="7455747" cy="620932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411914" y="72728"/>
              <a:ext cx="7455747" cy="580071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19" name="Скругленный прямоугольник 4"/>
            <p:cNvSpPr/>
            <p:nvPr/>
          </p:nvSpPr>
          <p:spPr>
            <a:xfrm>
              <a:off x="443086" y="31867"/>
              <a:ext cx="7393403" cy="5888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218586" tIns="0" rIns="218586" bIns="0" spcCol="1270" anchor="ctr"/>
            <a:lstStyle/>
            <a:p>
              <a:pPr defTabSz="9779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2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8206" name="Прямоугольник 11"/>
          <p:cNvSpPr>
            <a:spLocks noChangeArrowheads="1"/>
          </p:cNvSpPr>
          <p:nvPr/>
        </p:nvSpPr>
        <p:spPr bwMode="auto">
          <a:xfrm>
            <a:off x="431800" y="4652963"/>
            <a:ext cx="8280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000" b="1" i="1"/>
              <a:t>Реализация эффективной деятельности специалистов сестринского  звена с учетом современных тенденций оказания сестринской помощи населению</a:t>
            </a:r>
            <a:endParaRPr lang="ru-RU" altLang="ru-RU" sz="2000" b="1"/>
          </a:p>
        </p:txBody>
      </p:sp>
      <p:sp>
        <p:nvSpPr>
          <p:cNvPr id="13" name="Прямоугольник 12"/>
          <p:cNvSpPr/>
          <p:nvPr/>
        </p:nvSpPr>
        <p:spPr>
          <a:xfrm>
            <a:off x="3059113" y="3843338"/>
            <a:ext cx="352742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Основная   задача </a:t>
            </a:r>
            <a:endParaRPr lang="ru-RU" sz="32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Shape 22"/>
          <p:cNvSpPr/>
          <p:nvPr/>
        </p:nvSpPr>
        <p:spPr>
          <a:xfrm rot="4757977">
            <a:off x="6424613" y="3700463"/>
            <a:ext cx="1004887" cy="1379537"/>
          </a:xfrm>
          <a:prstGeom prst="swooshArrow">
            <a:avLst>
              <a:gd name="adj1" fmla="val 16310"/>
              <a:gd name="adj2" fmla="val 3137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69850"/>
            <a:ext cx="91090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1"/>
          <p:cNvSpPr txBox="1">
            <a:spLocks/>
          </p:cNvSpPr>
          <p:nvPr/>
        </p:nvSpPr>
        <p:spPr>
          <a:xfrm>
            <a:off x="-36513" y="1530350"/>
            <a:ext cx="8642351" cy="4572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400" dirty="0" smtClean="0">
                <a:latin typeface="+mn-lt"/>
                <a:cs typeface="Times New Roman" pitchFamily="18" charset="0"/>
              </a:rPr>
              <a:t>Контроль  за деятельностью сестринского персонала позволяет:</a:t>
            </a:r>
          </a:p>
        </p:txBody>
      </p:sp>
      <p:sp>
        <p:nvSpPr>
          <p:cNvPr id="9224" name="Прямоугольник 4"/>
          <p:cNvSpPr>
            <a:spLocks noChangeArrowheads="1"/>
          </p:cNvSpPr>
          <p:nvPr/>
        </p:nvSpPr>
        <p:spPr bwMode="auto">
          <a:xfrm>
            <a:off x="1619250" y="0"/>
            <a:ext cx="750728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Стратегия формирования командной организации  труда сестринского персонала</a:t>
            </a:r>
          </a:p>
        </p:txBody>
      </p:sp>
      <p:graphicFrame>
        <p:nvGraphicFramePr>
          <p:cNvPr id="23" name="Объект 3"/>
          <p:cNvGraphicFramePr>
            <a:graphicFrameLocks/>
          </p:cNvGraphicFramePr>
          <p:nvPr/>
        </p:nvGraphicFramePr>
        <p:xfrm>
          <a:off x="89208" y="5517232"/>
          <a:ext cx="9037330" cy="1196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5" name="Схема 24"/>
          <p:cNvGraphicFramePr/>
          <p:nvPr/>
        </p:nvGraphicFramePr>
        <p:xfrm>
          <a:off x="239554" y="2132856"/>
          <a:ext cx="8261509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6" name="Shape 25"/>
          <p:cNvSpPr/>
          <p:nvPr/>
        </p:nvSpPr>
        <p:spPr>
          <a:xfrm rot="18684291" flipH="1" flipV="1">
            <a:off x="6301582" y="1651793"/>
            <a:ext cx="3873500" cy="3338513"/>
          </a:xfrm>
          <a:prstGeom prst="swooshArrow">
            <a:avLst>
              <a:gd name="adj1" fmla="val 16310"/>
              <a:gd name="adj2" fmla="val 3137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samsung\Desktop\Моисеева на 18 05 2017 год\голуб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69850"/>
            <a:ext cx="912812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17463"/>
            <a:ext cx="91630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17463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9144000" y="47625"/>
            <a:ext cx="17463" cy="685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3" y="6905625"/>
            <a:ext cx="91630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5" name="Picture 3" descr="\\192.168.1.18\информация для мед. сотрудников\Обмен\1. Администрация больницы\для Моисеевой Т.Ф\Постевая Т.В. проводит музыкотерапию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4163" y="5157788"/>
            <a:ext cx="2411412" cy="1606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6" name="Picture 3" descr="\\192.168.1.18\информация для мед. сотрудников\Обмен\3. Поликлиника\Золотаревой\фото РОК бифуркационный стент\K23A7063_resize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175" y="5157788"/>
            <a:ext cx="2413000" cy="1606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-36513" y="1638300"/>
            <a:ext cx="6516688" cy="5016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i="1" dirty="0"/>
              <a:t>- выполнение функций палатной, процедурной, перевязочной медицинских сестер – одной медицинской сестрой "Универсальная медицинская сестра" (центральные районные больницы);</a:t>
            </a:r>
            <a:endParaRPr lang="ru-RU" sz="1600" dirty="0"/>
          </a:p>
          <a:p>
            <a:pPr marL="285750" indent="-285750">
              <a:buFontTx/>
              <a:buChar char="-"/>
              <a:defRPr/>
            </a:pPr>
            <a:r>
              <a:rPr lang="ru-RU" sz="1600" i="1" dirty="0"/>
              <a:t>совмещение функций перевязочной и медицинской сестры эндоскопического кабинета операционной медицинской сестрой;</a:t>
            </a:r>
          </a:p>
          <a:p>
            <a:pPr marL="285750" indent="-285750">
              <a:buFontTx/>
              <a:buChar char="-"/>
              <a:defRPr/>
            </a:pPr>
            <a:r>
              <a:rPr lang="ru-RU" sz="1600" dirty="0"/>
              <a:t>заполнение части первичной медицинской документации медицинскими сестрами поликлиники вместо врачей, в том числе в электронном виде, и заверяют документы электронной подписью;</a:t>
            </a:r>
          </a:p>
          <a:p>
            <a:pPr marL="285750" indent="-285750">
              <a:buFontTx/>
              <a:buChar char="-"/>
              <a:defRPr/>
            </a:pPr>
            <a:r>
              <a:rPr lang="ru-RU" sz="1600" dirty="0"/>
              <a:t>организация работы медицинской мобильной бригады;</a:t>
            </a:r>
          </a:p>
          <a:p>
            <a:pPr marL="285750" indent="-285750">
              <a:buFontTx/>
              <a:buChar char="-"/>
              <a:defRPr/>
            </a:pPr>
            <a:r>
              <a:rPr lang="ru-RU" sz="1600" dirty="0"/>
              <a:t>выездная патронажная бригада </a:t>
            </a:r>
            <a:r>
              <a:rPr lang="ru-RU" sz="1600" dirty="0" err="1"/>
              <a:t>полиативной</a:t>
            </a:r>
            <a:r>
              <a:rPr lang="ru-RU" sz="1600" dirty="0"/>
              <a:t> медицинской помощи;</a:t>
            </a:r>
          </a:p>
          <a:p>
            <a:pPr marL="285750" indent="-285750">
              <a:buFontTx/>
              <a:buChar char="-"/>
              <a:defRPr/>
            </a:pPr>
            <a:r>
              <a:rPr lang="ru-RU" sz="1600" i="1" dirty="0"/>
              <a:t>перевод младшего медицинского персонала, не участвующего в уходе</a:t>
            </a:r>
          </a:p>
          <a:p>
            <a:pPr>
              <a:defRPr/>
            </a:pPr>
            <a:r>
              <a:rPr lang="ru-RU" sz="1600" i="1" dirty="0"/>
              <a:t> за пациентами, не работающего с биологическими жидкостями на должность уборщика; </a:t>
            </a:r>
            <a:endParaRPr lang="ru-RU" sz="1600" dirty="0"/>
          </a:p>
          <a:p>
            <a:pPr marL="285750" indent="-285750">
              <a:buFontTx/>
              <a:buChar char="-"/>
              <a:defRPr/>
            </a:pPr>
            <a:r>
              <a:rPr lang="ru-RU" sz="1600" i="1" dirty="0"/>
              <a:t>перевод сестер-хозяек, санитарок-</a:t>
            </a:r>
          </a:p>
          <a:p>
            <a:pPr>
              <a:defRPr/>
            </a:pPr>
            <a:r>
              <a:rPr lang="ru-RU" sz="1600" i="1" dirty="0"/>
              <a:t>Буфетчиц в категорию «прочие»;</a:t>
            </a:r>
            <a:endParaRPr lang="ru-RU" sz="1600" dirty="0"/>
          </a:p>
          <a:p>
            <a:pPr>
              <a:defRPr/>
            </a:pPr>
            <a:r>
              <a:rPr lang="ru-RU" sz="1600" i="1" dirty="0"/>
              <a:t>-создание бригад уборщиков (ОКБ, КМХЦ);</a:t>
            </a:r>
            <a:endParaRPr lang="ru-RU" sz="1600" dirty="0"/>
          </a:p>
          <a:p>
            <a:pPr>
              <a:defRPr/>
            </a:pPr>
            <a:r>
              <a:rPr lang="ru-RU" sz="1600" i="1" dirty="0"/>
              <a:t>- создание </a:t>
            </a:r>
            <a:r>
              <a:rPr lang="ru-RU" sz="1600" i="1" dirty="0" err="1"/>
              <a:t>клинингового</a:t>
            </a:r>
            <a:r>
              <a:rPr lang="ru-RU" sz="1600" i="1" dirty="0"/>
              <a:t>  отдела (ДЦ):</a:t>
            </a:r>
            <a:endParaRPr lang="ru-RU" sz="1600" dirty="0"/>
          </a:p>
          <a:p>
            <a:pPr marL="285750" indent="-285750">
              <a:buFontTx/>
              <a:buChar char="-"/>
              <a:defRPr/>
            </a:pPr>
            <a:r>
              <a:rPr lang="ru-RU" sz="1600" i="1" dirty="0"/>
              <a:t>привлечение </a:t>
            </a:r>
            <a:r>
              <a:rPr lang="ru-RU" sz="1600" i="1" dirty="0" err="1"/>
              <a:t>клининговой</a:t>
            </a:r>
            <a:r>
              <a:rPr lang="ru-RU" sz="1600" i="1" dirty="0"/>
              <a:t>  компании </a:t>
            </a:r>
          </a:p>
          <a:p>
            <a:pPr>
              <a:defRPr/>
            </a:pPr>
            <a:r>
              <a:rPr lang="ru-RU" sz="1600" i="1" dirty="0"/>
              <a:t>«ГКБ №1 им. Кабанова А.Н.»</a:t>
            </a:r>
            <a:endParaRPr lang="ru-RU" sz="16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79388" y="-26988"/>
            <a:ext cx="8920162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Оптимизация работы сестринского и младшего медицинского персонала</a:t>
            </a:r>
          </a:p>
        </p:txBody>
      </p:sp>
      <p:pic>
        <p:nvPicPr>
          <p:cNvPr id="10251" name="Рисунок 7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6213" y="1638300"/>
            <a:ext cx="2551112" cy="33115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2" name="Прямоугольник 36"/>
          <p:cNvSpPr>
            <a:spLocks noChangeArrowheads="1"/>
          </p:cNvSpPr>
          <p:nvPr/>
        </p:nvSpPr>
        <p:spPr bwMode="auto">
          <a:xfrm>
            <a:off x="34925" y="1176338"/>
            <a:ext cx="90916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600" b="1" i="1">
                <a:solidFill>
                  <a:srgbClr val="C00000"/>
                </a:solidFill>
              </a:rPr>
              <a:t>Расширение функций среднего медицинского персонала: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2937</TotalTime>
  <Words>2965</Words>
  <Application>Microsoft Office PowerPoint</Application>
  <PresentationFormat>Экран (4:3)</PresentationFormat>
  <Paragraphs>596</Paragraphs>
  <Slides>49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49</vt:i4>
      </vt:variant>
    </vt:vector>
  </HeadingPairs>
  <TitlesOfParts>
    <vt:vector size="52" baseType="lpstr">
      <vt:lpstr>Тема Office</vt:lpstr>
      <vt:lpstr>Диаграмма Microsoft Excel</vt:lpstr>
      <vt:lpstr>Worksheet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Sveta</cp:lastModifiedBy>
  <cp:revision>217</cp:revision>
  <cp:lastPrinted>2018-10-24T08:53:19Z</cp:lastPrinted>
  <dcterms:created xsi:type="dcterms:W3CDTF">2017-12-17T08:51:12Z</dcterms:created>
  <dcterms:modified xsi:type="dcterms:W3CDTF">2018-11-02T13:23:26Z</dcterms:modified>
</cp:coreProperties>
</file>